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Poppins"/>
      <p:regular r:id="rId27"/>
      <p:bold r:id="rId28"/>
      <p:italic r:id="rId29"/>
      <p:boldItalic r:id="rId30"/>
    </p:embeddedFont>
    <p:embeddedFont>
      <p:font typeface="Poppins Medium"/>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Poppins-bold.fntdata"/><Relationship Id="rId27" Type="http://schemas.openxmlformats.org/officeDocument/2006/relationships/font" Target="fonts/Poppins-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oppins-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Medium-regular.fntdata"/><Relationship Id="rId30" Type="http://schemas.openxmlformats.org/officeDocument/2006/relationships/font" Target="fonts/Poppins-boldItalic.fntdata"/><Relationship Id="rId11" Type="http://schemas.openxmlformats.org/officeDocument/2006/relationships/slide" Target="slides/slide6.xml"/><Relationship Id="rId33" Type="http://schemas.openxmlformats.org/officeDocument/2006/relationships/font" Target="fonts/PoppinsMedium-italic.fntdata"/><Relationship Id="rId10" Type="http://schemas.openxmlformats.org/officeDocument/2006/relationships/slide" Target="slides/slide5.xml"/><Relationship Id="rId32" Type="http://schemas.openxmlformats.org/officeDocument/2006/relationships/font" Target="fonts/PoppinsMedium-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PoppinsMedium-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1875a538b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1875a538b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18bdfd25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18bdfd25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persona here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17e8963f8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17e8963f8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persona here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18a47d4dc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18a47d4dc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persona here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17e8963f8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17e8963f8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persona here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202150d7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d202150d7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persona here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d202150d7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d202150d7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persona here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17e8963f8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17e8963f8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persona here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1875a538b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1875a538b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persona here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d206ada0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d206ada0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158f43271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158f43271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broadness of traveling and </a:t>
            </a:r>
            <a:r>
              <a:rPr lang="en"/>
              <a:t>accessibility</a:t>
            </a:r>
            <a:r>
              <a:rPr lang="en"/>
              <a:t> was a challenge. We did not have any feedback from low vision users which was also challenging and not ideal for our project. Feedback from real users would be absolutely necessary to realize this project. </a:t>
            </a:r>
            <a:endParaRPr/>
          </a:p>
          <a:p>
            <a:pPr indent="0" lvl="0" marL="0" rtl="0" algn="l">
              <a:spcBef>
                <a:spcPts val="0"/>
              </a:spcBef>
              <a:spcAft>
                <a:spcPts val="0"/>
              </a:spcAft>
              <a:buNone/>
            </a:pPr>
            <a:r>
              <a:rPr lang="en"/>
              <a:t>PoolParty was challenging to work with because of it’s limitations for collaborative working. </a:t>
            </a:r>
            <a:endParaRPr/>
          </a:p>
          <a:p>
            <a:pPr indent="0" lvl="0" marL="0" rtl="0" algn="l">
              <a:spcBef>
                <a:spcPts val="0"/>
              </a:spcBef>
              <a:spcAft>
                <a:spcPts val="0"/>
              </a:spcAft>
              <a:buNone/>
            </a:pPr>
            <a:r>
              <a:rPr lang="en"/>
              <a:t>We were also unable to link directly to another project at this stage because of the server splits.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158f43271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1158f43271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persona here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d206ada08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d206ada08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broadness of traveling and accessibility was a challenge. We did not have any feedback from low vision users which was also challenging and not ideal for our project. Feedback from real users would be absolutely necessary to realize this project. </a:t>
            </a:r>
            <a:endParaRPr/>
          </a:p>
          <a:p>
            <a:pPr indent="0" lvl="0" marL="0" rtl="0" algn="l">
              <a:spcBef>
                <a:spcPts val="0"/>
              </a:spcBef>
              <a:spcAft>
                <a:spcPts val="0"/>
              </a:spcAft>
              <a:buNone/>
            </a:pPr>
            <a:r>
              <a:rPr lang="en"/>
              <a:t>PoolParty was challenging to work with because of it’s limitations for collaborative working. </a:t>
            </a:r>
            <a:endParaRPr/>
          </a:p>
          <a:p>
            <a:pPr indent="0" lvl="0" marL="0" rtl="0" algn="l">
              <a:spcBef>
                <a:spcPts val="0"/>
              </a:spcBef>
              <a:spcAft>
                <a:spcPts val="0"/>
              </a:spcAft>
              <a:buNone/>
            </a:pPr>
            <a:r>
              <a:rPr lang="en"/>
              <a:t>We were also unable to link directly to another project at this stage because of the server splits.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167eddb239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167eddb239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16919f3b0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16919f3b0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approach to building the guide, taxonomy, ontology, knowledge graph, linked data, etc.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158f43271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158f43271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t>
            </a:r>
            <a:r>
              <a:rPr lang="en"/>
              <a:t>approach</a:t>
            </a:r>
            <a:r>
              <a:rPr lang="en"/>
              <a:t> to building the guide, taxonomy, ontology, knowledge graph, linked data, etc.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18affa89e2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18affa89e2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approach to building the guide, taxonomy, ontology, knowledge graph, linked data, etc.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18bdfd253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18bdfd253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approach to building the guide, taxonomy, ontology, knowledge graph, linked data, etc.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17e8963f8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17e8963f8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user types here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1430f6b2c2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1430f6b2c2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user types here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1430f6b2c2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1430f6b2c2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our user types here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5.png"/><Relationship Id="rId6"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6.png"/><Relationship Id="rId4" Type="http://schemas.openxmlformats.org/officeDocument/2006/relationships/image" Target="../media/image24.png"/><Relationship Id="rId5" Type="http://schemas.openxmlformats.org/officeDocument/2006/relationships/image" Target="../media/image22.png"/><Relationship Id="rId6"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6.png"/><Relationship Id="rId4" Type="http://schemas.openxmlformats.org/officeDocument/2006/relationships/image" Target="../media/image29.png"/><Relationship Id="rId5"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2.jpg"/><Relationship Id="rId4" Type="http://schemas.openxmlformats.org/officeDocument/2006/relationships/image" Target="../media/image1.jpg"/><Relationship Id="rId5" Type="http://schemas.openxmlformats.org/officeDocument/2006/relationships/image" Target="../media/image13.jpg"/><Relationship Id="rId6"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s://www.freepik.com/free-vector/flat-people-group-asking-questions_13560778.htm#query=Question&amp;position=8&amp;from_view=search" TargetMode="Externa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55" name="Google Shape;55;p13"/>
          <p:cNvPicPr preferRelativeResize="0"/>
          <p:nvPr/>
        </p:nvPicPr>
        <p:blipFill>
          <a:blip r:embed="rId3">
            <a:alphaModFix/>
          </a:blip>
          <a:stretch>
            <a:fillRect/>
          </a:stretch>
        </p:blipFill>
        <p:spPr>
          <a:xfrm>
            <a:off x="0" y="1680561"/>
            <a:ext cx="9144002" cy="3462928"/>
          </a:xfrm>
          <a:prstGeom prst="rect">
            <a:avLst/>
          </a:prstGeom>
          <a:noFill/>
          <a:ln>
            <a:noFill/>
          </a:ln>
        </p:spPr>
      </p:pic>
      <p:grpSp>
        <p:nvGrpSpPr>
          <p:cNvPr id="56" name="Google Shape;56;p13"/>
          <p:cNvGrpSpPr/>
          <p:nvPr/>
        </p:nvGrpSpPr>
        <p:grpSpPr>
          <a:xfrm>
            <a:off x="41400" y="953050"/>
            <a:ext cx="9061200" cy="1015800"/>
            <a:chOff x="41400" y="1137575"/>
            <a:chExt cx="9061200" cy="1015800"/>
          </a:xfrm>
        </p:grpSpPr>
        <p:sp>
          <p:nvSpPr>
            <p:cNvPr id="57" name="Google Shape;57;p13"/>
            <p:cNvSpPr/>
            <p:nvPr/>
          </p:nvSpPr>
          <p:spPr>
            <a:xfrm>
              <a:off x="505775" y="1137575"/>
              <a:ext cx="7971000" cy="10158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txBox="1"/>
            <p:nvPr/>
          </p:nvSpPr>
          <p:spPr>
            <a:xfrm>
              <a:off x="41400" y="1137575"/>
              <a:ext cx="90612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700">
                  <a:solidFill>
                    <a:srgbClr val="FFF2DC"/>
                  </a:solidFill>
                  <a:latin typeface="Poppins"/>
                  <a:ea typeface="Poppins"/>
                  <a:cs typeface="Poppins"/>
                  <a:sym typeface="Poppins"/>
                </a:rPr>
                <a:t>A </a:t>
              </a:r>
              <a:r>
                <a:rPr b="1" lang="en" sz="2700">
                  <a:solidFill>
                    <a:srgbClr val="FFF2DC"/>
                  </a:solidFill>
                  <a:latin typeface="Poppins"/>
                  <a:ea typeface="Poppins"/>
                  <a:cs typeface="Poppins"/>
                  <a:sym typeface="Poppins"/>
                </a:rPr>
                <a:t>GUIDE TO WASHINGTON DC FOR </a:t>
              </a:r>
              <a:endParaRPr b="1" sz="2700">
                <a:solidFill>
                  <a:srgbClr val="FFF2DC"/>
                </a:solidFill>
                <a:latin typeface="Poppins"/>
                <a:ea typeface="Poppins"/>
                <a:cs typeface="Poppins"/>
                <a:sym typeface="Poppins"/>
              </a:endParaRPr>
            </a:p>
            <a:p>
              <a:pPr indent="0" lvl="0" marL="0" rtl="0" algn="ctr">
                <a:spcBef>
                  <a:spcPts val="0"/>
                </a:spcBef>
                <a:spcAft>
                  <a:spcPts val="0"/>
                </a:spcAft>
                <a:buNone/>
              </a:pPr>
              <a:r>
                <a:rPr b="1" lang="en" sz="2700">
                  <a:solidFill>
                    <a:srgbClr val="FFF2DC"/>
                  </a:solidFill>
                  <a:latin typeface="Poppins"/>
                  <a:ea typeface="Poppins"/>
                  <a:cs typeface="Poppins"/>
                  <a:sym typeface="Poppins"/>
                </a:rPr>
                <a:t>LOW VISION VISITORS</a:t>
              </a:r>
              <a:endParaRPr b="1" sz="2700">
                <a:solidFill>
                  <a:srgbClr val="FFF2DC"/>
                </a:solidFill>
                <a:latin typeface="Poppins"/>
                <a:ea typeface="Poppins"/>
                <a:cs typeface="Poppins"/>
                <a:sym typeface="Poppins"/>
              </a:endParaRPr>
            </a:p>
          </p:txBody>
        </p:sp>
      </p:grpSp>
      <p:sp>
        <p:nvSpPr>
          <p:cNvPr id="59" name="Google Shape;59;p13"/>
          <p:cNvSpPr txBox="1"/>
          <p:nvPr/>
        </p:nvSpPr>
        <p:spPr>
          <a:xfrm>
            <a:off x="2661300" y="449800"/>
            <a:ext cx="3821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rgbClr val="76A5AF"/>
                </a:solidFill>
                <a:latin typeface="Poppins"/>
                <a:ea typeface="Poppins"/>
                <a:cs typeface="Poppins"/>
                <a:sym typeface="Poppins"/>
              </a:rPr>
              <a:t>Building Information Architecture</a:t>
            </a:r>
            <a:endParaRPr b="1" sz="1600">
              <a:solidFill>
                <a:srgbClr val="76A5AF"/>
              </a:solidFill>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2"/>
          <p:cNvSpPr/>
          <p:nvPr/>
        </p:nvSpPr>
        <p:spPr>
          <a:xfrm>
            <a:off x="65550" y="7875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2"/>
          <p:cNvSpPr/>
          <p:nvPr/>
        </p:nvSpPr>
        <p:spPr>
          <a:xfrm>
            <a:off x="346025" y="189625"/>
            <a:ext cx="2815500" cy="5232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2"/>
          <p:cNvSpPr txBox="1"/>
          <p:nvPr/>
        </p:nvSpPr>
        <p:spPr>
          <a:xfrm>
            <a:off x="432125" y="189625"/>
            <a:ext cx="26433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Medium"/>
                <a:ea typeface="Poppins Medium"/>
                <a:cs typeface="Poppins Medium"/>
                <a:sym typeface="Poppins Medium"/>
              </a:rPr>
              <a:t>Scenario for Use</a:t>
            </a:r>
            <a:endParaRPr sz="2200">
              <a:solidFill>
                <a:schemeClr val="lt1"/>
              </a:solidFill>
              <a:latin typeface="Poppins Medium"/>
              <a:ea typeface="Poppins Medium"/>
              <a:cs typeface="Poppins Medium"/>
              <a:sym typeface="Poppins Medium"/>
            </a:endParaRPr>
          </a:p>
        </p:txBody>
      </p:sp>
      <p:sp>
        <p:nvSpPr>
          <p:cNvPr id="147" name="Google Shape;147;p22"/>
          <p:cNvSpPr txBox="1"/>
          <p:nvPr/>
        </p:nvSpPr>
        <p:spPr>
          <a:xfrm>
            <a:off x="3161525" y="1272225"/>
            <a:ext cx="5916900" cy="3963600"/>
          </a:xfrm>
          <a:prstGeom prst="rect">
            <a:avLst/>
          </a:prstGeom>
          <a:noFill/>
          <a:ln>
            <a:noFill/>
          </a:ln>
        </p:spPr>
        <p:txBody>
          <a:bodyPr anchorCtr="0" anchor="t" bIns="91425" lIns="91425" spcFirstLastPara="1" rIns="91425" wrap="square" tIns="91425">
            <a:spAutoFit/>
          </a:bodyPr>
          <a:lstStyle/>
          <a:p>
            <a:pPr indent="-327025" lvl="0" marL="457200" rtl="0" algn="l">
              <a:spcBef>
                <a:spcPts val="0"/>
              </a:spcBef>
              <a:spcAft>
                <a:spcPts val="0"/>
              </a:spcAft>
              <a:buClr>
                <a:schemeClr val="dk1"/>
              </a:buClr>
              <a:buSzPts val="1550"/>
              <a:buFont typeface="Poppins"/>
              <a:buChar char="●"/>
            </a:pPr>
            <a:r>
              <a:rPr lang="en" sz="1550">
                <a:solidFill>
                  <a:schemeClr val="dk1"/>
                </a:solidFill>
                <a:latin typeface="Poppins"/>
                <a:ea typeface="Poppins"/>
                <a:cs typeface="Poppins"/>
                <a:sym typeface="Poppins"/>
              </a:rPr>
              <a:t>Low vision traveler spending a day in Washington DC to enjoy the city after a work meeting trip and is staying in Downtown DC. </a:t>
            </a:r>
            <a:endParaRPr sz="1550">
              <a:solidFill>
                <a:schemeClr val="dk1"/>
              </a:solidFill>
              <a:latin typeface="Poppins"/>
              <a:ea typeface="Poppins"/>
              <a:cs typeface="Poppins"/>
              <a:sym typeface="Poppins"/>
            </a:endParaRPr>
          </a:p>
          <a:p>
            <a:pPr indent="0" lvl="0" marL="457200" rtl="0" algn="l">
              <a:spcBef>
                <a:spcPts val="0"/>
              </a:spcBef>
              <a:spcAft>
                <a:spcPts val="0"/>
              </a:spcAft>
              <a:buNone/>
            </a:pPr>
            <a:r>
              <a:t/>
            </a:r>
            <a:endParaRPr sz="1550">
              <a:solidFill>
                <a:schemeClr val="dk1"/>
              </a:solidFill>
              <a:latin typeface="Poppins"/>
              <a:ea typeface="Poppins"/>
              <a:cs typeface="Poppins"/>
              <a:sym typeface="Poppins"/>
            </a:endParaRPr>
          </a:p>
          <a:p>
            <a:pPr indent="-327025" lvl="0" marL="457200" rtl="0" algn="l">
              <a:spcBef>
                <a:spcPts val="0"/>
              </a:spcBef>
              <a:spcAft>
                <a:spcPts val="0"/>
              </a:spcAft>
              <a:buClr>
                <a:schemeClr val="dk1"/>
              </a:buClr>
              <a:buSzPts val="1550"/>
              <a:buFont typeface="Poppins"/>
              <a:buChar char="●"/>
            </a:pPr>
            <a:r>
              <a:rPr lang="en" sz="1550">
                <a:solidFill>
                  <a:schemeClr val="dk1"/>
                </a:solidFill>
                <a:latin typeface="Poppins"/>
                <a:ea typeface="Poppins"/>
                <a:cs typeface="Poppins"/>
                <a:sym typeface="Poppins"/>
              </a:rPr>
              <a:t>Because she has one day, she wants to </a:t>
            </a:r>
            <a:r>
              <a:rPr lang="en" sz="1550">
                <a:solidFill>
                  <a:schemeClr val="dk1"/>
                </a:solidFill>
                <a:latin typeface="Poppins"/>
                <a:ea typeface="Poppins"/>
                <a:cs typeface="Poppins"/>
                <a:sym typeface="Poppins"/>
              </a:rPr>
              <a:t>visit</a:t>
            </a:r>
            <a:r>
              <a:rPr lang="en" sz="1550">
                <a:solidFill>
                  <a:schemeClr val="dk1"/>
                </a:solidFill>
                <a:latin typeface="Poppins"/>
                <a:ea typeface="Poppins"/>
                <a:cs typeface="Poppins"/>
                <a:sym typeface="Poppins"/>
              </a:rPr>
              <a:t> something that suits her interests and also offers a full experience. </a:t>
            </a:r>
            <a:endParaRPr sz="1550">
              <a:solidFill>
                <a:schemeClr val="dk1"/>
              </a:solidFill>
              <a:latin typeface="Poppins"/>
              <a:ea typeface="Poppins"/>
              <a:cs typeface="Poppins"/>
              <a:sym typeface="Poppins"/>
            </a:endParaRPr>
          </a:p>
          <a:p>
            <a:pPr indent="0" lvl="0" marL="457200" rtl="0" algn="l">
              <a:spcBef>
                <a:spcPts val="0"/>
              </a:spcBef>
              <a:spcAft>
                <a:spcPts val="0"/>
              </a:spcAft>
              <a:buNone/>
            </a:pPr>
            <a:r>
              <a:t/>
            </a:r>
            <a:endParaRPr sz="1550">
              <a:solidFill>
                <a:schemeClr val="dk1"/>
              </a:solidFill>
              <a:latin typeface="Poppins"/>
              <a:ea typeface="Poppins"/>
              <a:cs typeface="Poppins"/>
              <a:sym typeface="Poppins"/>
            </a:endParaRPr>
          </a:p>
          <a:p>
            <a:pPr indent="-307975" lvl="0" marL="457200" rtl="0" algn="l">
              <a:spcBef>
                <a:spcPts val="0"/>
              </a:spcBef>
              <a:spcAft>
                <a:spcPts val="0"/>
              </a:spcAft>
              <a:buClr>
                <a:schemeClr val="dk1"/>
              </a:buClr>
              <a:buSzPts val="1250"/>
              <a:buFont typeface="Poppins"/>
              <a:buChar char="●"/>
            </a:pPr>
            <a:r>
              <a:rPr lang="en" sz="1550">
                <a:solidFill>
                  <a:schemeClr val="dk1"/>
                </a:solidFill>
                <a:latin typeface="Poppins"/>
                <a:ea typeface="Poppins"/>
                <a:cs typeface="Poppins"/>
                <a:sym typeface="Poppins"/>
              </a:rPr>
              <a:t>She is interested in science, and history and is very excited to be able to explore the many  attractions Washington DC has to offer.</a:t>
            </a:r>
            <a:r>
              <a:rPr lang="en" sz="1250">
                <a:solidFill>
                  <a:schemeClr val="dk1"/>
                </a:solidFill>
                <a:latin typeface="Poppins"/>
                <a:ea typeface="Poppins"/>
                <a:cs typeface="Poppins"/>
                <a:sym typeface="Poppins"/>
              </a:rPr>
              <a:t> </a:t>
            </a:r>
            <a:endParaRPr sz="125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50">
              <a:solidFill>
                <a:schemeClr val="dk1"/>
              </a:solidFill>
              <a:latin typeface="Poppins"/>
              <a:ea typeface="Poppins"/>
              <a:cs typeface="Poppins"/>
              <a:sym typeface="Poppins"/>
            </a:endParaRPr>
          </a:p>
          <a:p>
            <a:pPr indent="0" lvl="0" marL="0" rtl="0" algn="l">
              <a:spcBef>
                <a:spcPts val="0"/>
              </a:spcBef>
              <a:spcAft>
                <a:spcPts val="0"/>
              </a:spcAft>
              <a:buNone/>
            </a:pPr>
            <a:r>
              <a:t/>
            </a:r>
            <a:endParaRPr sz="125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50">
              <a:solidFill>
                <a:schemeClr val="dk1"/>
              </a:solidFill>
              <a:latin typeface="Poppins"/>
              <a:ea typeface="Poppins"/>
              <a:cs typeface="Poppins"/>
              <a:sym typeface="Poppins"/>
            </a:endParaRPr>
          </a:p>
          <a:p>
            <a:pPr indent="0" lvl="0" marL="0" rtl="0" algn="l">
              <a:spcBef>
                <a:spcPts val="0"/>
              </a:spcBef>
              <a:spcAft>
                <a:spcPts val="0"/>
              </a:spcAft>
              <a:buNone/>
            </a:pPr>
            <a:r>
              <a:t/>
            </a:r>
            <a:endParaRPr sz="125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50">
              <a:solidFill>
                <a:schemeClr val="dk1"/>
              </a:solidFill>
              <a:latin typeface="Poppins"/>
              <a:ea typeface="Poppins"/>
              <a:cs typeface="Poppins"/>
              <a:sym typeface="Poppins"/>
            </a:endParaRPr>
          </a:p>
          <a:p>
            <a:pPr indent="0" lvl="0" marL="0" rtl="0" algn="l">
              <a:spcBef>
                <a:spcPts val="0"/>
              </a:spcBef>
              <a:spcAft>
                <a:spcPts val="0"/>
              </a:spcAft>
              <a:buNone/>
            </a:pPr>
            <a:r>
              <a:t/>
            </a:r>
            <a:endParaRPr sz="1250">
              <a:latin typeface="Poppins"/>
              <a:ea typeface="Poppins"/>
              <a:cs typeface="Poppins"/>
              <a:sym typeface="Poppins"/>
            </a:endParaRPr>
          </a:p>
        </p:txBody>
      </p:sp>
      <p:pic>
        <p:nvPicPr>
          <p:cNvPr id="148" name="Google Shape;148;p22"/>
          <p:cNvPicPr preferRelativeResize="0"/>
          <p:nvPr/>
        </p:nvPicPr>
        <p:blipFill>
          <a:blip r:embed="rId3">
            <a:alphaModFix/>
          </a:blip>
          <a:stretch>
            <a:fillRect/>
          </a:stretch>
        </p:blipFill>
        <p:spPr>
          <a:xfrm>
            <a:off x="271875" y="1272225"/>
            <a:ext cx="2963801" cy="3213251"/>
          </a:xfrm>
          <a:prstGeom prst="rect">
            <a:avLst/>
          </a:prstGeom>
          <a:noFill/>
          <a:ln>
            <a:noFill/>
          </a:ln>
        </p:spPr>
      </p:pic>
      <p:grpSp>
        <p:nvGrpSpPr>
          <p:cNvPr id="149" name="Google Shape;149;p22"/>
          <p:cNvGrpSpPr/>
          <p:nvPr/>
        </p:nvGrpSpPr>
        <p:grpSpPr>
          <a:xfrm>
            <a:off x="4980275" y="542225"/>
            <a:ext cx="2279400" cy="446400"/>
            <a:chOff x="357500" y="415575"/>
            <a:chExt cx="2279400" cy="446400"/>
          </a:xfrm>
        </p:grpSpPr>
        <p:sp>
          <p:nvSpPr>
            <p:cNvPr id="150" name="Google Shape;150;p22"/>
            <p:cNvSpPr/>
            <p:nvPr/>
          </p:nvSpPr>
          <p:spPr>
            <a:xfrm>
              <a:off x="357500" y="460125"/>
              <a:ext cx="2279400" cy="3573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2"/>
            <p:cNvSpPr txBox="1"/>
            <p:nvPr/>
          </p:nvSpPr>
          <p:spPr>
            <a:xfrm>
              <a:off x="1084100" y="415575"/>
              <a:ext cx="826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134F5C"/>
                  </a:solidFill>
                  <a:latin typeface="Poppins"/>
                  <a:ea typeface="Poppins"/>
                  <a:cs typeface="Poppins"/>
                  <a:sym typeface="Poppins"/>
                </a:rPr>
                <a:t>User 1</a:t>
              </a:r>
              <a:endParaRPr b="1" sz="1700">
                <a:solidFill>
                  <a:srgbClr val="134F5C"/>
                </a:solidFill>
                <a:latin typeface="Poppins"/>
                <a:ea typeface="Poppins"/>
                <a:cs typeface="Poppins"/>
                <a:sym typeface="Poppins"/>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a:off x="228600" y="154850"/>
            <a:ext cx="2377500" cy="3327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txBox="1"/>
          <p:nvPr/>
        </p:nvSpPr>
        <p:spPr>
          <a:xfrm>
            <a:off x="407250" y="105650"/>
            <a:ext cx="2020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lt1"/>
                </a:solidFill>
                <a:latin typeface="Poppins Medium"/>
                <a:ea typeface="Poppins Medium"/>
                <a:cs typeface="Poppins Medium"/>
                <a:sym typeface="Poppins Medium"/>
              </a:rPr>
              <a:t>Knowledge Graph</a:t>
            </a:r>
            <a:endParaRPr sz="1600">
              <a:solidFill>
                <a:schemeClr val="lt1"/>
              </a:solidFill>
              <a:latin typeface="Poppins Medium"/>
              <a:ea typeface="Poppins Medium"/>
              <a:cs typeface="Poppins Medium"/>
              <a:sym typeface="Poppins Medium"/>
            </a:endParaRPr>
          </a:p>
        </p:txBody>
      </p:sp>
      <p:sp>
        <p:nvSpPr>
          <p:cNvPr id="159" name="Google Shape;159;p23"/>
          <p:cNvSpPr txBox="1"/>
          <p:nvPr/>
        </p:nvSpPr>
        <p:spPr>
          <a:xfrm>
            <a:off x="76200" y="3802050"/>
            <a:ext cx="3389400" cy="124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50">
                <a:solidFill>
                  <a:schemeClr val="dk1"/>
                </a:solidFill>
                <a:latin typeface="Poppins"/>
                <a:ea typeface="Poppins"/>
                <a:cs typeface="Poppins"/>
                <a:sym typeface="Poppins"/>
              </a:rPr>
              <a:t>Our user consults the guide to find somewhere to visit in the afternoon after her work meeting that is close to where she is located, suits her interests, and offers </a:t>
            </a:r>
            <a:r>
              <a:rPr lang="en" sz="1150">
                <a:solidFill>
                  <a:schemeClr val="dk1"/>
                </a:solidFill>
                <a:latin typeface="Poppins"/>
                <a:ea typeface="Poppins"/>
                <a:cs typeface="Poppins"/>
                <a:sym typeface="Poppins"/>
              </a:rPr>
              <a:t>accessibility</a:t>
            </a:r>
            <a:r>
              <a:rPr lang="en" sz="1150">
                <a:solidFill>
                  <a:schemeClr val="dk1"/>
                </a:solidFill>
                <a:latin typeface="Poppins"/>
                <a:ea typeface="Poppins"/>
                <a:cs typeface="Poppins"/>
                <a:sym typeface="Poppins"/>
              </a:rPr>
              <a:t> services that would enhance her visiting experience. </a:t>
            </a:r>
            <a:endParaRPr sz="1150">
              <a:latin typeface="Poppins"/>
              <a:ea typeface="Poppins"/>
              <a:cs typeface="Poppins"/>
              <a:sym typeface="Poppins"/>
            </a:endParaRPr>
          </a:p>
        </p:txBody>
      </p:sp>
      <p:pic>
        <p:nvPicPr>
          <p:cNvPr id="160" name="Google Shape;160;p23"/>
          <p:cNvPicPr preferRelativeResize="0"/>
          <p:nvPr/>
        </p:nvPicPr>
        <p:blipFill>
          <a:blip r:embed="rId3">
            <a:alphaModFix/>
          </a:blip>
          <a:stretch>
            <a:fillRect/>
          </a:stretch>
        </p:blipFill>
        <p:spPr>
          <a:xfrm>
            <a:off x="1322303" y="154850"/>
            <a:ext cx="7766794" cy="49073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4"/>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4"/>
          <p:cNvSpPr/>
          <p:nvPr/>
        </p:nvSpPr>
        <p:spPr>
          <a:xfrm>
            <a:off x="228600" y="154850"/>
            <a:ext cx="5304600" cy="5310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4"/>
          <p:cNvSpPr txBox="1"/>
          <p:nvPr/>
        </p:nvSpPr>
        <p:spPr>
          <a:xfrm>
            <a:off x="558150" y="181850"/>
            <a:ext cx="5023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lt1"/>
                </a:solidFill>
                <a:latin typeface="Poppins Medium"/>
                <a:ea typeface="Poppins Medium"/>
                <a:cs typeface="Poppins Medium"/>
                <a:sym typeface="Poppins Medium"/>
              </a:rPr>
              <a:t>Knowledge Graph Uses for this Project</a:t>
            </a:r>
            <a:endParaRPr sz="1900">
              <a:solidFill>
                <a:schemeClr val="lt1"/>
              </a:solidFill>
              <a:latin typeface="Poppins Medium"/>
              <a:ea typeface="Poppins Medium"/>
              <a:cs typeface="Poppins Medium"/>
              <a:sym typeface="Poppins Medium"/>
            </a:endParaRPr>
          </a:p>
        </p:txBody>
      </p:sp>
      <p:sp>
        <p:nvSpPr>
          <p:cNvPr id="168" name="Google Shape;168;p24"/>
          <p:cNvSpPr txBox="1"/>
          <p:nvPr/>
        </p:nvSpPr>
        <p:spPr>
          <a:xfrm>
            <a:off x="270725" y="887375"/>
            <a:ext cx="6772500" cy="50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50">
                <a:solidFill>
                  <a:schemeClr val="dk1"/>
                </a:solidFill>
                <a:latin typeface="Poppins"/>
                <a:ea typeface="Poppins"/>
                <a:cs typeface="Poppins"/>
                <a:sym typeface="Poppins"/>
              </a:rPr>
              <a:t>Build semantic relationships between terms</a:t>
            </a:r>
            <a:endParaRPr sz="2050">
              <a:latin typeface="Poppins"/>
              <a:ea typeface="Poppins"/>
              <a:cs typeface="Poppins"/>
              <a:sym typeface="Poppins"/>
            </a:endParaRPr>
          </a:p>
        </p:txBody>
      </p:sp>
      <p:sp>
        <p:nvSpPr>
          <p:cNvPr id="169" name="Google Shape;169;p24"/>
          <p:cNvSpPr txBox="1"/>
          <p:nvPr/>
        </p:nvSpPr>
        <p:spPr>
          <a:xfrm>
            <a:off x="270725" y="1937363"/>
            <a:ext cx="68505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50">
                <a:solidFill>
                  <a:schemeClr val="dk1"/>
                </a:solidFill>
                <a:latin typeface="Poppins"/>
                <a:ea typeface="Poppins"/>
                <a:cs typeface="Poppins"/>
                <a:sym typeface="Poppins"/>
              </a:rPr>
              <a:t>Help to understand user information seeking based on our persona</a:t>
            </a:r>
            <a:endParaRPr sz="2050">
              <a:latin typeface="Poppins"/>
              <a:ea typeface="Poppins"/>
              <a:cs typeface="Poppins"/>
              <a:sym typeface="Poppins"/>
            </a:endParaRPr>
          </a:p>
        </p:txBody>
      </p:sp>
      <p:sp>
        <p:nvSpPr>
          <p:cNvPr id="170" name="Google Shape;170;p24"/>
          <p:cNvSpPr txBox="1"/>
          <p:nvPr/>
        </p:nvSpPr>
        <p:spPr>
          <a:xfrm>
            <a:off x="228600" y="3302975"/>
            <a:ext cx="5408700" cy="50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50">
                <a:solidFill>
                  <a:schemeClr val="dk1"/>
                </a:solidFill>
                <a:latin typeface="Poppins"/>
                <a:ea typeface="Poppins"/>
                <a:cs typeface="Poppins"/>
                <a:sym typeface="Poppins"/>
              </a:rPr>
              <a:t>Aid in the creation of our ontology</a:t>
            </a:r>
            <a:endParaRPr sz="2050">
              <a:latin typeface="Poppins"/>
              <a:ea typeface="Poppins"/>
              <a:cs typeface="Poppins"/>
              <a:sym typeface="Poppins"/>
            </a:endParaRPr>
          </a:p>
        </p:txBody>
      </p:sp>
      <p:sp>
        <p:nvSpPr>
          <p:cNvPr id="171" name="Google Shape;171;p24"/>
          <p:cNvSpPr/>
          <p:nvPr/>
        </p:nvSpPr>
        <p:spPr>
          <a:xfrm>
            <a:off x="6692550" y="88300"/>
            <a:ext cx="2376300" cy="4986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4"/>
          <p:cNvSpPr txBox="1"/>
          <p:nvPr/>
        </p:nvSpPr>
        <p:spPr>
          <a:xfrm>
            <a:off x="228600" y="4259750"/>
            <a:ext cx="5408700" cy="50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50">
                <a:solidFill>
                  <a:schemeClr val="dk1"/>
                </a:solidFill>
                <a:latin typeface="Poppins"/>
                <a:ea typeface="Poppins"/>
                <a:cs typeface="Poppins"/>
                <a:sym typeface="Poppins"/>
              </a:rPr>
              <a:t>Visualize relationships between terms</a:t>
            </a:r>
            <a:endParaRPr sz="2050">
              <a:latin typeface="Poppins"/>
              <a:ea typeface="Poppins"/>
              <a:cs typeface="Poppins"/>
              <a:sym typeface="Poppins"/>
            </a:endParaRPr>
          </a:p>
        </p:txBody>
      </p:sp>
      <p:pic>
        <p:nvPicPr>
          <p:cNvPr id="173" name="Google Shape;173;p24"/>
          <p:cNvPicPr preferRelativeResize="0"/>
          <p:nvPr/>
        </p:nvPicPr>
        <p:blipFill>
          <a:blip r:embed="rId3">
            <a:alphaModFix/>
          </a:blip>
          <a:stretch>
            <a:fillRect/>
          </a:stretch>
        </p:blipFill>
        <p:spPr>
          <a:xfrm>
            <a:off x="7535625" y="1676975"/>
            <a:ext cx="815700" cy="815700"/>
          </a:xfrm>
          <a:prstGeom prst="rect">
            <a:avLst/>
          </a:prstGeom>
          <a:noFill/>
          <a:ln>
            <a:noFill/>
          </a:ln>
        </p:spPr>
      </p:pic>
      <p:pic>
        <p:nvPicPr>
          <p:cNvPr id="174" name="Google Shape;174;p24"/>
          <p:cNvPicPr preferRelativeResize="0"/>
          <p:nvPr/>
        </p:nvPicPr>
        <p:blipFill>
          <a:blip r:embed="rId4">
            <a:alphaModFix/>
          </a:blip>
          <a:stretch>
            <a:fillRect/>
          </a:stretch>
        </p:blipFill>
        <p:spPr>
          <a:xfrm>
            <a:off x="7560313" y="559250"/>
            <a:ext cx="766324" cy="766324"/>
          </a:xfrm>
          <a:prstGeom prst="rect">
            <a:avLst/>
          </a:prstGeom>
          <a:noFill/>
          <a:ln>
            <a:noFill/>
          </a:ln>
        </p:spPr>
      </p:pic>
      <p:pic>
        <p:nvPicPr>
          <p:cNvPr id="175" name="Google Shape;175;p24"/>
          <p:cNvPicPr preferRelativeResize="0"/>
          <p:nvPr/>
        </p:nvPicPr>
        <p:blipFill>
          <a:blip r:embed="rId5">
            <a:alphaModFix/>
          </a:blip>
          <a:stretch>
            <a:fillRect/>
          </a:stretch>
        </p:blipFill>
        <p:spPr>
          <a:xfrm>
            <a:off x="7486250" y="2812407"/>
            <a:ext cx="914450" cy="914470"/>
          </a:xfrm>
          <a:prstGeom prst="rect">
            <a:avLst/>
          </a:prstGeom>
          <a:noFill/>
          <a:ln>
            <a:noFill/>
          </a:ln>
        </p:spPr>
      </p:pic>
      <p:pic>
        <p:nvPicPr>
          <p:cNvPr id="176" name="Google Shape;176;p24"/>
          <p:cNvPicPr preferRelativeResize="0"/>
          <p:nvPr/>
        </p:nvPicPr>
        <p:blipFill>
          <a:blip r:embed="rId6">
            <a:alphaModFix/>
          </a:blip>
          <a:stretch>
            <a:fillRect/>
          </a:stretch>
        </p:blipFill>
        <p:spPr>
          <a:xfrm>
            <a:off x="7486250" y="4003200"/>
            <a:ext cx="914450" cy="914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5"/>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5"/>
          <p:cNvSpPr/>
          <p:nvPr/>
        </p:nvSpPr>
        <p:spPr>
          <a:xfrm>
            <a:off x="346025" y="342025"/>
            <a:ext cx="4226100" cy="5232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5"/>
          <p:cNvSpPr txBox="1"/>
          <p:nvPr/>
        </p:nvSpPr>
        <p:spPr>
          <a:xfrm>
            <a:off x="752075" y="342025"/>
            <a:ext cx="3414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Medium"/>
                <a:ea typeface="Poppins Medium"/>
                <a:cs typeface="Poppins Medium"/>
                <a:sym typeface="Poppins Medium"/>
              </a:rPr>
              <a:t>Taxonomy - First Level </a:t>
            </a:r>
            <a:endParaRPr sz="2200">
              <a:solidFill>
                <a:schemeClr val="lt1"/>
              </a:solidFill>
              <a:latin typeface="Poppins Medium"/>
              <a:ea typeface="Poppins Medium"/>
              <a:cs typeface="Poppins Medium"/>
              <a:sym typeface="Poppins Medium"/>
            </a:endParaRPr>
          </a:p>
        </p:txBody>
      </p:sp>
      <p:pic>
        <p:nvPicPr>
          <p:cNvPr id="184" name="Google Shape;184;p25"/>
          <p:cNvPicPr preferRelativeResize="0"/>
          <p:nvPr/>
        </p:nvPicPr>
        <p:blipFill>
          <a:blip r:embed="rId3">
            <a:alphaModFix/>
          </a:blip>
          <a:stretch>
            <a:fillRect/>
          </a:stretch>
        </p:blipFill>
        <p:spPr>
          <a:xfrm>
            <a:off x="557663" y="994125"/>
            <a:ext cx="8049975" cy="3900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6"/>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6"/>
          <p:cNvSpPr/>
          <p:nvPr/>
        </p:nvSpPr>
        <p:spPr>
          <a:xfrm>
            <a:off x="346025" y="342025"/>
            <a:ext cx="4226100" cy="5232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6"/>
          <p:cNvSpPr txBox="1"/>
          <p:nvPr/>
        </p:nvSpPr>
        <p:spPr>
          <a:xfrm>
            <a:off x="464650" y="342025"/>
            <a:ext cx="39765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Medium"/>
                <a:ea typeface="Poppins Medium"/>
                <a:cs typeface="Poppins Medium"/>
                <a:sym typeface="Poppins Medium"/>
              </a:rPr>
              <a:t>Taxonomy - Second Level</a:t>
            </a:r>
            <a:endParaRPr sz="2200">
              <a:solidFill>
                <a:schemeClr val="lt1"/>
              </a:solidFill>
              <a:latin typeface="Poppins Medium"/>
              <a:ea typeface="Poppins Medium"/>
              <a:cs typeface="Poppins Medium"/>
              <a:sym typeface="Poppins Medium"/>
            </a:endParaRPr>
          </a:p>
        </p:txBody>
      </p:sp>
      <p:pic>
        <p:nvPicPr>
          <p:cNvPr id="192" name="Google Shape;192;p26"/>
          <p:cNvPicPr preferRelativeResize="0"/>
          <p:nvPr/>
        </p:nvPicPr>
        <p:blipFill>
          <a:blip r:embed="rId3">
            <a:alphaModFix/>
          </a:blip>
          <a:stretch>
            <a:fillRect/>
          </a:stretch>
        </p:blipFill>
        <p:spPr>
          <a:xfrm>
            <a:off x="574400" y="979025"/>
            <a:ext cx="7886424" cy="3834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7"/>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7"/>
          <p:cNvSpPr/>
          <p:nvPr/>
        </p:nvSpPr>
        <p:spPr>
          <a:xfrm>
            <a:off x="346025" y="342025"/>
            <a:ext cx="4226100" cy="5232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7"/>
          <p:cNvSpPr txBox="1"/>
          <p:nvPr/>
        </p:nvSpPr>
        <p:spPr>
          <a:xfrm>
            <a:off x="486250" y="342025"/>
            <a:ext cx="3609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Medium"/>
                <a:ea typeface="Poppins Medium"/>
                <a:cs typeface="Poppins Medium"/>
                <a:sym typeface="Poppins Medium"/>
              </a:rPr>
              <a:t>Taxonomy - Third Level</a:t>
            </a:r>
            <a:endParaRPr sz="2200">
              <a:solidFill>
                <a:schemeClr val="lt1"/>
              </a:solidFill>
              <a:latin typeface="Poppins Medium"/>
              <a:ea typeface="Poppins Medium"/>
              <a:cs typeface="Poppins Medium"/>
              <a:sym typeface="Poppins Medium"/>
            </a:endParaRPr>
          </a:p>
        </p:txBody>
      </p:sp>
      <p:pic>
        <p:nvPicPr>
          <p:cNvPr id="200" name="Google Shape;200;p27"/>
          <p:cNvPicPr preferRelativeResize="0"/>
          <p:nvPr/>
        </p:nvPicPr>
        <p:blipFill>
          <a:blip r:embed="rId3">
            <a:alphaModFix/>
          </a:blip>
          <a:stretch>
            <a:fillRect/>
          </a:stretch>
        </p:blipFill>
        <p:spPr>
          <a:xfrm>
            <a:off x="702375" y="1057950"/>
            <a:ext cx="7739250" cy="3783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8"/>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8"/>
          <p:cNvSpPr/>
          <p:nvPr/>
        </p:nvSpPr>
        <p:spPr>
          <a:xfrm>
            <a:off x="346025" y="342025"/>
            <a:ext cx="4226100" cy="5232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8"/>
          <p:cNvSpPr txBox="1"/>
          <p:nvPr/>
        </p:nvSpPr>
        <p:spPr>
          <a:xfrm>
            <a:off x="667600" y="342025"/>
            <a:ext cx="3423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Medium"/>
                <a:ea typeface="Poppins Medium"/>
                <a:cs typeface="Poppins Medium"/>
                <a:sym typeface="Poppins Medium"/>
              </a:rPr>
              <a:t>Ontolog</a:t>
            </a:r>
            <a:r>
              <a:rPr lang="en" sz="2200">
                <a:solidFill>
                  <a:schemeClr val="lt1"/>
                </a:solidFill>
                <a:latin typeface="Poppins Medium"/>
                <a:ea typeface="Poppins Medium"/>
                <a:cs typeface="Poppins Medium"/>
                <a:sym typeface="Poppins Medium"/>
              </a:rPr>
              <a:t>y</a:t>
            </a:r>
            <a:endParaRPr sz="2200">
              <a:solidFill>
                <a:schemeClr val="lt1"/>
              </a:solidFill>
              <a:latin typeface="Poppins Medium"/>
              <a:ea typeface="Poppins Medium"/>
              <a:cs typeface="Poppins Medium"/>
              <a:sym typeface="Poppins Medium"/>
            </a:endParaRPr>
          </a:p>
        </p:txBody>
      </p:sp>
      <p:pic>
        <p:nvPicPr>
          <p:cNvPr id="208" name="Google Shape;208;p28"/>
          <p:cNvPicPr preferRelativeResize="0"/>
          <p:nvPr/>
        </p:nvPicPr>
        <p:blipFill>
          <a:blip r:embed="rId3">
            <a:alphaModFix/>
          </a:blip>
          <a:stretch>
            <a:fillRect/>
          </a:stretch>
        </p:blipFill>
        <p:spPr>
          <a:xfrm>
            <a:off x="1668562" y="865225"/>
            <a:ext cx="5806864" cy="41464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2" name="Shape 212"/>
        <p:cNvGrpSpPr/>
        <p:nvPr/>
      </p:nvGrpSpPr>
      <p:grpSpPr>
        <a:xfrm>
          <a:off x="0" y="0"/>
          <a:ext cx="0" cy="0"/>
          <a:chOff x="0" y="0"/>
          <a:chExt cx="0" cy="0"/>
        </a:xfrm>
      </p:grpSpPr>
      <p:sp>
        <p:nvSpPr>
          <p:cNvPr id="213" name="Google Shape;213;p29"/>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9"/>
          <p:cNvSpPr/>
          <p:nvPr/>
        </p:nvSpPr>
        <p:spPr>
          <a:xfrm>
            <a:off x="346025" y="342025"/>
            <a:ext cx="4226100" cy="5232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9"/>
          <p:cNvSpPr txBox="1"/>
          <p:nvPr/>
        </p:nvSpPr>
        <p:spPr>
          <a:xfrm>
            <a:off x="667600" y="342025"/>
            <a:ext cx="3423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Medium"/>
                <a:ea typeface="Poppins Medium"/>
                <a:cs typeface="Poppins Medium"/>
                <a:sym typeface="Poppins Medium"/>
              </a:rPr>
              <a:t>Ontology - Schema</a:t>
            </a:r>
            <a:endParaRPr sz="2200">
              <a:solidFill>
                <a:schemeClr val="lt1"/>
              </a:solidFill>
              <a:latin typeface="Poppins Medium"/>
              <a:ea typeface="Poppins Medium"/>
              <a:cs typeface="Poppins Medium"/>
              <a:sym typeface="Poppins Medium"/>
            </a:endParaRPr>
          </a:p>
        </p:txBody>
      </p:sp>
      <p:pic>
        <p:nvPicPr>
          <p:cNvPr id="216" name="Google Shape;216;p29"/>
          <p:cNvPicPr preferRelativeResize="0"/>
          <p:nvPr/>
        </p:nvPicPr>
        <p:blipFill>
          <a:blip r:embed="rId3">
            <a:alphaModFix/>
          </a:blip>
          <a:stretch>
            <a:fillRect/>
          </a:stretch>
        </p:blipFill>
        <p:spPr>
          <a:xfrm>
            <a:off x="1175300" y="981000"/>
            <a:ext cx="6165749" cy="38954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0"/>
          <p:cNvSpPr/>
          <p:nvPr/>
        </p:nvSpPr>
        <p:spPr>
          <a:xfrm>
            <a:off x="131100" y="158775"/>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0"/>
          <p:cNvSpPr/>
          <p:nvPr/>
        </p:nvSpPr>
        <p:spPr>
          <a:xfrm>
            <a:off x="457225" y="158775"/>
            <a:ext cx="3412200" cy="6435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0"/>
          <p:cNvSpPr txBox="1"/>
          <p:nvPr/>
        </p:nvSpPr>
        <p:spPr>
          <a:xfrm>
            <a:off x="1337600" y="218925"/>
            <a:ext cx="17763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a:ea typeface="Poppins"/>
                <a:cs typeface="Poppins"/>
                <a:sym typeface="Poppins"/>
              </a:rPr>
              <a:t>Survey</a:t>
            </a:r>
            <a:endParaRPr sz="2200">
              <a:solidFill>
                <a:schemeClr val="lt1"/>
              </a:solidFill>
              <a:latin typeface="Poppins"/>
              <a:ea typeface="Poppins"/>
              <a:cs typeface="Poppins"/>
              <a:sym typeface="Poppins"/>
            </a:endParaRPr>
          </a:p>
        </p:txBody>
      </p:sp>
      <p:pic>
        <p:nvPicPr>
          <p:cNvPr id="224" name="Google Shape;224;p30"/>
          <p:cNvPicPr preferRelativeResize="0"/>
          <p:nvPr/>
        </p:nvPicPr>
        <p:blipFill>
          <a:blip r:embed="rId3">
            <a:alphaModFix/>
          </a:blip>
          <a:stretch>
            <a:fillRect/>
          </a:stretch>
        </p:blipFill>
        <p:spPr>
          <a:xfrm>
            <a:off x="3925513" y="742125"/>
            <a:ext cx="2414725" cy="2378830"/>
          </a:xfrm>
          <a:prstGeom prst="rect">
            <a:avLst/>
          </a:prstGeom>
          <a:noFill/>
          <a:ln>
            <a:noFill/>
          </a:ln>
        </p:spPr>
      </p:pic>
      <p:pic>
        <p:nvPicPr>
          <p:cNvPr id="225" name="Google Shape;225;p30"/>
          <p:cNvPicPr preferRelativeResize="0"/>
          <p:nvPr/>
        </p:nvPicPr>
        <p:blipFill>
          <a:blip r:embed="rId4">
            <a:alphaModFix/>
          </a:blip>
          <a:stretch>
            <a:fillRect/>
          </a:stretch>
        </p:blipFill>
        <p:spPr>
          <a:xfrm>
            <a:off x="6396325" y="742125"/>
            <a:ext cx="2593146" cy="2378824"/>
          </a:xfrm>
          <a:prstGeom prst="rect">
            <a:avLst/>
          </a:prstGeom>
          <a:noFill/>
          <a:ln>
            <a:noFill/>
          </a:ln>
        </p:spPr>
      </p:pic>
      <p:pic>
        <p:nvPicPr>
          <p:cNvPr id="226" name="Google Shape;226;p30"/>
          <p:cNvPicPr preferRelativeResize="0"/>
          <p:nvPr/>
        </p:nvPicPr>
        <p:blipFill>
          <a:blip r:embed="rId5">
            <a:alphaModFix/>
          </a:blip>
          <a:stretch>
            <a:fillRect/>
          </a:stretch>
        </p:blipFill>
        <p:spPr>
          <a:xfrm>
            <a:off x="403550" y="1164200"/>
            <a:ext cx="3274524" cy="3785725"/>
          </a:xfrm>
          <a:prstGeom prst="rect">
            <a:avLst/>
          </a:prstGeom>
          <a:noFill/>
          <a:ln>
            <a:noFill/>
          </a:ln>
        </p:spPr>
      </p:pic>
      <p:pic>
        <p:nvPicPr>
          <p:cNvPr id="227" name="Google Shape;227;p30"/>
          <p:cNvPicPr preferRelativeResize="0"/>
          <p:nvPr/>
        </p:nvPicPr>
        <p:blipFill>
          <a:blip r:embed="rId6">
            <a:alphaModFix/>
          </a:blip>
          <a:stretch>
            <a:fillRect/>
          </a:stretch>
        </p:blipFill>
        <p:spPr>
          <a:xfrm>
            <a:off x="3998475" y="3197125"/>
            <a:ext cx="3673668" cy="1752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1"/>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1"/>
          <p:cNvSpPr/>
          <p:nvPr/>
        </p:nvSpPr>
        <p:spPr>
          <a:xfrm>
            <a:off x="457225" y="158775"/>
            <a:ext cx="3412200" cy="6435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1"/>
          <p:cNvSpPr txBox="1"/>
          <p:nvPr/>
        </p:nvSpPr>
        <p:spPr>
          <a:xfrm>
            <a:off x="457225" y="1382050"/>
            <a:ext cx="8112300" cy="27399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Poppins"/>
              <a:buChar char="●"/>
            </a:pPr>
            <a:r>
              <a:rPr lang="en" sz="1800">
                <a:solidFill>
                  <a:schemeClr val="dk1"/>
                </a:solidFill>
                <a:latin typeface="Poppins"/>
                <a:ea typeface="Poppins"/>
                <a:cs typeface="Poppins"/>
                <a:sym typeface="Poppins"/>
              </a:rPr>
              <a:t>Lack of access to feedback from low vision users. </a:t>
            </a:r>
            <a:endParaRPr sz="18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800">
              <a:latin typeface="Poppins"/>
              <a:ea typeface="Poppins"/>
              <a:cs typeface="Poppins"/>
              <a:sym typeface="Poppins"/>
            </a:endParaRPr>
          </a:p>
          <a:p>
            <a:pPr indent="-342900" lvl="0" marL="457200" rtl="0" algn="l">
              <a:spcBef>
                <a:spcPts val="0"/>
              </a:spcBef>
              <a:spcAft>
                <a:spcPts val="0"/>
              </a:spcAft>
              <a:buSzPts val="1800"/>
              <a:buFont typeface="Poppins"/>
              <a:buChar char="●"/>
            </a:pPr>
            <a:r>
              <a:rPr lang="en" sz="1800">
                <a:latin typeface="Poppins"/>
                <a:ea typeface="Poppins"/>
                <a:cs typeface="Poppins"/>
                <a:sym typeface="Poppins"/>
              </a:rPr>
              <a:t>Determining the scope of the </a:t>
            </a:r>
            <a:r>
              <a:rPr lang="en" sz="1800">
                <a:latin typeface="Poppins"/>
                <a:ea typeface="Poppins"/>
                <a:cs typeface="Poppins"/>
                <a:sym typeface="Poppins"/>
              </a:rPr>
              <a:t>taxonomy and ontology</a:t>
            </a:r>
            <a:endParaRPr sz="1800">
              <a:latin typeface="Poppins"/>
              <a:ea typeface="Poppins"/>
              <a:cs typeface="Poppins"/>
              <a:sym typeface="Poppins"/>
            </a:endParaRPr>
          </a:p>
          <a:p>
            <a:pPr indent="0" lvl="0" marL="0" rtl="0" algn="l">
              <a:spcBef>
                <a:spcPts val="0"/>
              </a:spcBef>
              <a:spcAft>
                <a:spcPts val="0"/>
              </a:spcAft>
              <a:buNone/>
            </a:pPr>
            <a:r>
              <a:t/>
            </a:r>
            <a:endParaRPr sz="1800">
              <a:latin typeface="Poppins"/>
              <a:ea typeface="Poppins"/>
              <a:cs typeface="Poppins"/>
              <a:sym typeface="Poppins"/>
            </a:endParaRPr>
          </a:p>
          <a:p>
            <a:pPr indent="-342900" lvl="0" marL="457200" rtl="0" algn="l">
              <a:spcBef>
                <a:spcPts val="0"/>
              </a:spcBef>
              <a:spcAft>
                <a:spcPts val="0"/>
              </a:spcAft>
              <a:buSzPts val="1800"/>
              <a:buFont typeface="Poppins"/>
              <a:buChar char="●"/>
            </a:pPr>
            <a:r>
              <a:rPr lang="en" sz="1800">
                <a:latin typeface="Poppins"/>
                <a:ea typeface="Poppins"/>
                <a:cs typeface="Poppins"/>
                <a:sym typeface="Poppins"/>
              </a:rPr>
              <a:t>Working with PoolParty!</a:t>
            </a:r>
            <a:endParaRPr sz="1800">
              <a:latin typeface="Poppins"/>
              <a:ea typeface="Poppins"/>
              <a:cs typeface="Poppins"/>
              <a:sym typeface="Poppins"/>
            </a:endParaRPr>
          </a:p>
          <a:p>
            <a:pPr indent="-342900" lvl="1" marL="914400" rtl="0" algn="l">
              <a:spcBef>
                <a:spcPts val="0"/>
              </a:spcBef>
              <a:spcAft>
                <a:spcPts val="0"/>
              </a:spcAft>
              <a:buSzPts val="1800"/>
              <a:buFont typeface="Poppins"/>
              <a:buChar char="○"/>
            </a:pPr>
            <a:r>
              <a:rPr lang="en" sz="1800">
                <a:latin typeface="Poppins"/>
                <a:ea typeface="Poppins"/>
                <a:cs typeface="Poppins"/>
                <a:sym typeface="Poppins"/>
              </a:rPr>
              <a:t>Corpus Analysis</a:t>
            </a:r>
            <a:endParaRPr sz="1800">
              <a:latin typeface="Poppins"/>
              <a:ea typeface="Poppins"/>
              <a:cs typeface="Poppins"/>
              <a:sym typeface="Poppins"/>
            </a:endParaRPr>
          </a:p>
          <a:p>
            <a:pPr indent="-342900" lvl="1" marL="914400" rtl="0" algn="l">
              <a:spcBef>
                <a:spcPts val="0"/>
              </a:spcBef>
              <a:spcAft>
                <a:spcPts val="0"/>
              </a:spcAft>
              <a:buSzPts val="1800"/>
              <a:buFont typeface="Poppins"/>
              <a:buChar char="○"/>
            </a:pPr>
            <a:r>
              <a:rPr lang="en" sz="1800">
                <a:latin typeface="Poppins"/>
                <a:ea typeface="Poppins"/>
                <a:cs typeface="Poppins"/>
                <a:sym typeface="Poppins"/>
              </a:rPr>
              <a:t>Limitations to collaborative working. </a:t>
            </a:r>
            <a:endParaRPr sz="1800">
              <a:latin typeface="Poppins"/>
              <a:ea typeface="Poppins"/>
              <a:cs typeface="Poppins"/>
              <a:sym typeface="Poppins"/>
            </a:endParaRPr>
          </a:p>
          <a:p>
            <a:pPr indent="-342900" lvl="1" marL="914400" rtl="0" algn="l">
              <a:spcBef>
                <a:spcPts val="0"/>
              </a:spcBef>
              <a:spcAft>
                <a:spcPts val="0"/>
              </a:spcAft>
              <a:buSzPts val="1800"/>
              <a:buFont typeface="Poppins"/>
              <a:buChar char="○"/>
            </a:pPr>
            <a:r>
              <a:rPr lang="en" sz="1800">
                <a:latin typeface="Poppins"/>
                <a:ea typeface="Poppins"/>
                <a:cs typeface="Poppins"/>
                <a:sym typeface="Poppins"/>
              </a:rPr>
              <a:t>UI/UX Design</a:t>
            </a:r>
            <a:endParaRPr sz="1800">
              <a:latin typeface="Poppins"/>
              <a:ea typeface="Poppins"/>
              <a:cs typeface="Poppins"/>
              <a:sym typeface="Poppins"/>
            </a:endParaRPr>
          </a:p>
          <a:p>
            <a:pPr indent="0" lvl="0" marL="0" rtl="0" algn="l">
              <a:spcBef>
                <a:spcPts val="0"/>
              </a:spcBef>
              <a:spcAft>
                <a:spcPts val="0"/>
              </a:spcAft>
              <a:buNone/>
            </a:pPr>
            <a:r>
              <a:t/>
            </a:r>
            <a:endParaRPr sz="2200"/>
          </a:p>
        </p:txBody>
      </p:sp>
      <p:sp>
        <p:nvSpPr>
          <p:cNvPr id="235" name="Google Shape;235;p31"/>
          <p:cNvSpPr txBox="1"/>
          <p:nvPr/>
        </p:nvSpPr>
        <p:spPr>
          <a:xfrm>
            <a:off x="1337600" y="218925"/>
            <a:ext cx="17763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a:ea typeface="Poppins"/>
                <a:cs typeface="Poppins"/>
                <a:sym typeface="Poppins"/>
              </a:rPr>
              <a:t>Challenges</a:t>
            </a:r>
            <a:endParaRPr sz="2200">
              <a:solidFill>
                <a:schemeClr val="lt1"/>
              </a:solidFill>
              <a:latin typeface="Poppins"/>
              <a:ea typeface="Poppins"/>
              <a:cs typeface="Poppins"/>
              <a:sym typeface="Poppins"/>
            </a:endParaRPr>
          </a:p>
        </p:txBody>
      </p:sp>
      <p:pic>
        <p:nvPicPr>
          <p:cNvPr id="236" name="Google Shape;236;p31"/>
          <p:cNvPicPr preferRelativeResize="0"/>
          <p:nvPr/>
        </p:nvPicPr>
        <p:blipFill>
          <a:blip r:embed="rId3">
            <a:alphaModFix/>
          </a:blip>
          <a:stretch>
            <a:fillRect/>
          </a:stretch>
        </p:blipFill>
        <p:spPr>
          <a:xfrm>
            <a:off x="1990494" y="985388"/>
            <a:ext cx="4084863" cy="4024174"/>
          </a:xfrm>
          <a:prstGeom prst="rect">
            <a:avLst/>
          </a:prstGeom>
          <a:noFill/>
          <a:ln cap="flat" cmpd="sng" w="38100">
            <a:solidFill>
              <a:schemeClr val="dk2"/>
            </a:solidFill>
            <a:prstDash val="solid"/>
            <a:round/>
            <a:headEnd len="sm" w="sm" type="none"/>
            <a:tailEnd len="sm" w="sm" type="none"/>
          </a:ln>
        </p:spPr>
      </p:pic>
      <p:pic>
        <p:nvPicPr>
          <p:cNvPr id="237" name="Google Shape;237;p31"/>
          <p:cNvPicPr preferRelativeResize="0"/>
          <p:nvPr/>
        </p:nvPicPr>
        <p:blipFill>
          <a:blip r:embed="rId4">
            <a:alphaModFix/>
          </a:blip>
          <a:stretch>
            <a:fillRect/>
          </a:stretch>
        </p:blipFill>
        <p:spPr>
          <a:xfrm>
            <a:off x="1027424" y="1303602"/>
            <a:ext cx="6134552" cy="3083925"/>
          </a:xfrm>
          <a:prstGeom prst="rect">
            <a:avLst/>
          </a:prstGeom>
          <a:noFill/>
          <a:ln cap="flat" cmpd="sng" w="38100">
            <a:solidFill>
              <a:schemeClr val="dk1"/>
            </a:solidFill>
            <a:prstDash val="solid"/>
            <a:round/>
            <a:headEnd len="sm" w="sm" type="none"/>
            <a:tailEnd len="sm" w="sm" type="none"/>
          </a:ln>
        </p:spPr>
      </p:pic>
      <p:pic>
        <p:nvPicPr>
          <p:cNvPr id="238" name="Google Shape;238;p31"/>
          <p:cNvPicPr preferRelativeResize="0"/>
          <p:nvPr/>
        </p:nvPicPr>
        <p:blipFill>
          <a:blip r:embed="rId5">
            <a:alphaModFix/>
          </a:blip>
          <a:stretch>
            <a:fillRect/>
          </a:stretch>
        </p:blipFill>
        <p:spPr>
          <a:xfrm>
            <a:off x="884975" y="897850"/>
            <a:ext cx="6165749" cy="3895449"/>
          </a:xfrm>
          <a:prstGeom prst="rect">
            <a:avLst/>
          </a:prstGeom>
          <a:noFill/>
          <a:ln cap="flat" cmpd="sng" w="38100">
            <a:solidFill>
              <a:schemeClr val="dk2"/>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5000"/>
                                          </p:stCondLst>
                                        </p:cTn>
                                        <p:tgtEl>
                                          <p:spTgt spid="23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5000"/>
                                          </p:stCondLst>
                                        </p:cTn>
                                        <p:tgtEl>
                                          <p:spTgt spid="23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346025" y="342025"/>
            <a:ext cx="2988600" cy="5232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4"/>
          <p:cNvSpPr txBox="1"/>
          <p:nvPr/>
        </p:nvSpPr>
        <p:spPr>
          <a:xfrm>
            <a:off x="1236575" y="303475"/>
            <a:ext cx="12075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700">
                <a:solidFill>
                  <a:srgbClr val="FFFFFF"/>
                </a:solidFill>
                <a:latin typeface="Poppins Medium"/>
                <a:ea typeface="Poppins Medium"/>
                <a:cs typeface="Poppins Medium"/>
                <a:sym typeface="Poppins Medium"/>
              </a:rPr>
              <a:t>Team</a:t>
            </a:r>
            <a:endParaRPr sz="2700">
              <a:solidFill>
                <a:srgbClr val="FFFFFF"/>
              </a:solidFill>
              <a:latin typeface="Poppins Medium"/>
              <a:ea typeface="Poppins Medium"/>
              <a:cs typeface="Poppins Medium"/>
              <a:sym typeface="Poppins Medium"/>
            </a:endParaRPr>
          </a:p>
        </p:txBody>
      </p:sp>
      <p:grpSp>
        <p:nvGrpSpPr>
          <p:cNvPr id="67" name="Google Shape;67;p14"/>
          <p:cNvGrpSpPr/>
          <p:nvPr/>
        </p:nvGrpSpPr>
        <p:grpSpPr>
          <a:xfrm>
            <a:off x="47598" y="1704652"/>
            <a:ext cx="9070125" cy="2333848"/>
            <a:chOff x="53511" y="1344052"/>
            <a:chExt cx="9070125" cy="2333848"/>
          </a:xfrm>
        </p:grpSpPr>
        <p:pic>
          <p:nvPicPr>
            <p:cNvPr id="68" name="Google Shape;68;p14"/>
            <p:cNvPicPr preferRelativeResize="0"/>
            <p:nvPr/>
          </p:nvPicPr>
          <p:blipFill rotWithShape="1">
            <a:blip r:embed="rId3">
              <a:alphaModFix/>
            </a:blip>
            <a:srcRect b="0" l="7482" r="7490" t="0"/>
            <a:stretch/>
          </p:blipFill>
          <p:spPr>
            <a:xfrm>
              <a:off x="367000" y="1344950"/>
              <a:ext cx="1784100" cy="1784100"/>
            </a:xfrm>
            <a:prstGeom prst="ellipse">
              <a:avLst/>
            </a:prstGeom>
            <a:noFill/>
            <a:ln>
              <a:noFill/>
            </a:ln>
          </p:spPr>
        </p:pic>
        <p:sp>
          <p:nvSpPr>
            <p:cNvPr id="69" name="Google Shape;69;p14"/>
            <p:cNvSpPr txBox="1"/>
            <p:nvPr/>
          </p:nvSpPr>
          <p:spPr>
            <a:xfrm>
              <a:off x="53511" y="3246800"/>
              <a:ext cx="24111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dk1"/>
                  </a:solidFill>
                  <a:latin typeface="Poppins Medium"/>
                  <a:ea typeface="Poppins Medium"/>
                  <a:cs typeface="Poppins Medium"/>
                  <a:sym typeface="Poppins Medium"/>
                </a:rPr>
                <a:t>Addy Elketami</a:t>
              </a:r>
              <a:endParaRPr sz="1600">
                <a:solidFill>
                  <a:schemeClr val="dk1"/>
                </a:solidFill>
                <a:latin typeface="Poppins Medium"/>
                <a:ea typeface="Poppins Medium"/>
                <a:cs typeface="Poppins Medium"/>
                <a:sym typeface="Poppins Medium"/>
              </a:endParaRPr>
            </a:p>
          </p:txBody>
        </p:sp>
        <p:sp>
          <p:nvSpPr>
            <p:cNvPr id="70" name="Google Shape;70;p14"/>
            <p:cNvSpPr txBox="1"/>
            <p:nvPr/>
          </p:nvSpPr>
          <p:spPr>
            <a:xfrm>
              <a:off x="2612950" y="3246800"/>
              <a:ext cx="18249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dk1"/>
                  </a:solidFill>
                  <a:latin typeface="Poppins Medium"/>
                  <a:ea typeface="Poppins Medium"/>
                  <a:cs typeface="Poppins Medium"/>
                  <a:sym typeface="Poppins Medium"/>
                </a:rPr>
                <a:t>GieMyung Lee</a:t>
              </a:r>
              <a:endParaRPr sz="1600">
                <a:solidFill>
                  <a:schemeClr val="dk1"/>
                </a:solidFill>
                <a:latin typeface="Poppins Medium"/>
                <a:ea typeface="Poppins Medium"/>
                <a:cs typeface="Poppins Medium"/>
                <a:sym typeface="Poppins Medium"/>
              </a:endParaRPr>
            </a:p>
          </p:txBody>
        </p:sp>
        <p:sp>
          <p:nvSpPr>
            <p:cNvPr id="71" name="Google Shape;71;p14"/>
            <p:cNvSpPr txBox="1"/>
            <p:nvPr/>
          </p:nvSpPr>
          <p:spPr>
            <a:xfrm>
              <a:off x="5020338" y="3246800"/>
              <a:ext cx="1402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dk1"/>
                  </a:solidFill>
                  <a:latin typeface="Poppins Medium"/>
                  <a:ea typeface="Poppins Medium"/>
                  <a:cs typeface="Poppins Medium"/>
                  <a:sym typeface="Poppins Medium"/>
                </a:rPr>
                <a:t>Yixin Yin</a:t>
              </a:r>
              <a:endParaRPr sz="1600">
                <a:solidFill>
                  <a:schemeClr val="dk1"/>
                </a:solidFill>
                <a:latin typeface="Poppins Medium"/>
                <a:ea typeface="Poppins Medium"/>
                <a:cs typeface="Poppins Medium"/>
                <a:sym typeface="Poppins Medium"/>
              </a:endParaRPr>
            </a:p>
          </p:txBody>
        </p:sp>
        <p:sp>
          <p:nvSpPr>
            <p:cNvPr id="72" name="Google Shape;72;p14"/>
            <p:cNvSpPr txBox="1"/>
            <p:nvPr/>
          </p:nvSpPr>
          <p:spPr>
            <a:xfrm>
              <a:off x="6712536" y="3246800"/>
              <a:ext cx="2411100" cy="431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600">
                  <a:solidFill>
                    <a:schemeClr val="dk1"/>
                  </a:solidFill>
                  <a:latin typeface="Poppins Medium"/>
                  <a:ea typeface="Poppins Medium"/>
                  <a:cs typeface="Poppins Medium"/>
                  <a:sym typeface="Poppins Medium"/>
                </a:rPr>
                <a:t>Benjamin Stevenson</a:t>
              </a:r>
              <a:endParaRPr sz="1600">
                <a:solidFill>
                  <a:schemeClr val="dk1"/>
                </a:solidFill>
                <a:latin typeface="Poppins Medium"/>
                <a:ea typeface="Poppins Medium"/>
                <a:cs typeface="Poppins Medium"/>
                <a:sym typeface="Poppins Medium"/>
              </a:endParaRPr>
            </a:p>
          </p:txBody>
        </p:sp>
        <p:pic>
          <p:nvPicPr>
            <p:cNvPr id="73" name="Google Shape;73;p14"/>
            <p:cNvPicPr preferRelativeResize="0"/>
            <p:nvPr/>
          </p:nvPicPr>
          <p:blipFill>
            <a:blip r:embed="rId4">
              <a:alphaModFix/>
            </a:blip>
            <a:stretch>
              <a:fillRect/>
            </a:stretch>
          </p:blipFill>
          <p:spPr>
            <a:xfrm>
              <a:off x="7026025" y="1344950"/>
              <a:ext cx="1784100" cy="1784100"/>
            </a:xfrm>
            <a:prstGeom prst="ellipse">
              <a:avLst/>
            </a:prstGeom>
            <a:noFill/>
            <a:ln>
              <a:noFill/>
            </a:ln>
          </p:spPr>
        </p:pic>
        <p:pic>
          <p:nvPicPr>
            <p:cNvPr id="74" name="Google Shape;74;p14"/>
            <p:cNvPicPr preferRelativeResize="0"/>
            <p:nvPr/>
          </p:nvPicPr>
          <p:blipFill>
            <a:blip r:embed="rId5">
              <a:alphaModFix/>
            </a:blip>
            <a:stretch>
              <a:fillRect/>
            </a:stretch>
          </p:blipFill>
          <p:spPr>
            <a:xfrm>
              <a:off x="4805714" y="1344052"/>
              <a:ext cx="1784100" cy="1785900"/>
            </a:xfrm>
            <a:prstGeom prst="ellipse">
              <a:avLst/>
            </a:prstGeom>
            <a:noFill/>
            <a:ln>
              <a:noFill/>
            </a:ln>
          </p:spPr>
        </p:pic>
        <p:pic>
          <p:nvPicPr>
            <p:cNvPr id="75" name="Google Shape;75;p14"/>
            <p:cNvPicPr preferRelativeResize="0"/>
            <p:nvPr/>
          </p:nvPicPr>
          <p:blipFill rotWithShape="1">
            <a:blip r:embed="rId6">
              <a:alphaModFix/>
            </a:blip>
            <a:srcRect b="0" l="49" r="49" t="0"/>
            <a:stretch/>
          </p:blipFill>
          <p:spPr>
            <a:xfrm>
              <a:off x="2585377" y="1344052"/>
              <a:ext cx="1784100" cy="1785900"/>
            </a:xfrm>
            <a:prstGeom prst="ellipse">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2"/>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2"/>
          <p:cNvSpPr/>
          <p:nvPr/>
        </p:nvSpPr>
        <p:spPr>
          <a:xfrm>
            <a:off x="457225" y="158775"/>
            <a:ext cx="3412200" cy="6435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2"/>
          <p:cNvSpPr txBox="1"/>
          <p:nvPr/>
        </p:nvSpPr>
        <p:spPr>
          <a:xfrm>
            <a:off x="1337600" y="218925"/>
            <a:ext cx="17763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a:ea typeface="Poppins"/>
                <a:cs typeface="Poppins"/>
                <a:sym typeface="Poppins"/>
              </a:rPr>
              <a:t>Conclusion</a:t>
            </a:r>
            <a:endParaRPr sz="2200">
              <a:solidFill>
                <a:schemeClr val="lt1"/>
              </a:solidFill>
              <a:latin typeface="Poppins"/>
              <a:ea typeface="Poppins"/>
              <a:cs typeface="Poppins"/>
              <a:sym typeface="Poppins"/>
            </a:endParaRPr>
          </a:p>
        </p:txBody>
      </p:sp>
      <p:sp>
        <p:nvSpPr>
          <p:cNvPr id="246" name="Google Shape;246;p32"/>
          <p:cNvSpPr txBox="1"/>
          <p:nvPr/>
        </p:nvSpPr>
        <p:spPr>
          <a:xfrm>
            <a:off x="457225" y="965100"/>
            <a:ext cx="8112300" cy="15393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SzPts val="2200"/>
              <a:buChar char="●"/>
            </a:pPr>
            <a:r>
              <a:rPr lang="en" sz="2200"/>
              <a:t>Travel Service Company</a:t>
            </a:r>
            <a:endParaRPr sz="2200"/>
          </a:p>
          <a:p>
            <a:pPr indent="-368300" lvl="1" marL="914400" rtl="0" algn="l">
              <a:spcBef>
                <a:spcPts val="0"/>
              </a:spcBef>
              <a:spcAft>
                <a:spcPts val="0"/>
              </a:spcAft>
              <a:buSzPts val="2200"/>
              <a:buChar char="○"/>
            </a:pPr>
            <a:r>
              <a:rPr lang="en" sz="2200"/>
              <a:t>Customer Loyalty</a:t>
            </a:r>
            <a:endParaRPr sz="2200"/>
          </a:p>
          <a:p>
            <a:pPr indent="-368300" lvl="0" marL="457200" rtl="0" algn="l">
              <a:spcBef>
                <a:spcPts val="0"/>
              </a:spcBef>
              <a:spcAft>
                <a:spcPts val="0"/>
              </a:spcAft>
              <a:buSzPts val="2200"/>
              <a:buChar char="●"/>
            </a:pPr>
            <a:r>
              <a:rPr lang="en" sz="2200"/>
              <a:t>Opening door for disability</a:t>
            </a:r>
            <a:endParaRPr sz="2200"/>
          </a:p>
          <a:p>
            <a:pPr indent="-368300" lvl="0" marL="457200" rtl="0" algn="l">
              <a:spcBef>
                <a:spcPts val="0"/>
              </a:spcBef>
              <a:spcAft>
                <a:spcPts val="0"/>
              </a:spcAft>
              <a:buSzPts val="2200"/>
              <a:buChar char="●"/>
            </a:pPr>
            <a:r>
              <a:rPr lang="en" sz="2200"/>
              <a:t>Learning different perspectives</a:t>
            </a:r>
            <a:endParaRPr sz="2200"/>
          </a:p>
        </p:txBody>
      </p:sp>
      <p:pic>
        <p:nvPicPr>
          <p:cNvPr id="247" name="Google Shape;247;p32"/>
          <p:cNvPicPr preferRelativeResize="0"/>
          <p:nvPr/>
        </p:nvPicPr>
        <p:blipFill>
          <a:blip r:embed="rId3">
            <a:alphaModFix/>
          </a:blip>
          <a:stretch>
            <a:fillRect/>
          </a:stretch>
        </p:blipFill>
        <p:spPr>
          <a:xfrm>
            <a:off x="2684575" y="2619929"/>
            <a:ext cx="6112276" cy="23965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a:hlinkClick r:id="rId3"/>
          </p:cNvPr>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3"/>
          <p:cNvSpPr txBox="1"/>
          <p:nvPr/>
        </p:nvSpPr>
        <p:spPr>
          <a:xfrm>
            <a:off x="457225" y="303475"/>
            <a:ext cx="38052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700"/>
          </a:p>
        </p:txBody>
      </p:sp>
      <p:pic>
        <p:nvPicPr>
          <p:cNvPr id="254" name="Google Shape;254;p33"/>
          <p:cNvPicPr preferRelativeResize="0"/>
          <p:nvPr/>
        </p:nvPicPr>
        <p:blipFill>
          <a:blip r:embed="rId4">
            <a:alphaModFix/>
          </a:blip>
          <a:stretch>
            <a:fillRect/>
          </a:stretch>
        </p:blipFill>
        <p:spPr>
          <a:xfrm>
            <a:off x="2478426" y="854878"/>
            <a:ext cx="3805200" cy="357349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a:off x="320825" y="145600"/>
            <a:ext cx="3847500" cy="5232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txBox="1"/>
          <p:nvPr/>
        </p:nvSpPr>
        <p:spPr>
          <a:xfrm>
            <a:off x="961350" y="145600"/>
            <a:ext cx="72213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a:ea typeface="Poppins"/>
                <a:cs typeface="Poppins"/>
                <a:sym typeface="Poppins"/>
              </a:rPr>
              <a:t>Project Overview</a:t>
            </a:r>
            <a:endParaRPr sz="2200">
              <a:solidFill>
                <a:schemeClr val="lt1"/>
              </a:solidFill>
              <a:latin typeface="Poppins"/>
              <a:ea typeface="Poppins"/>
              <a:cs typeface="Poppins"/>
              <a:sym typeface="Poppins"/>
            </a:endParaRPr>
          </a:p>
        </p:txBody>
      </p:sp>
      <p:sp>
        <p:nvSpPr>
          <p:cNvPr id="83" name="Google Shape;83;p15"/>
          <p:cNvSpPr txBox="1"/>
          <p:nvPr/>
        </p:nvSpPr>
        <p:spPr>
          <a:xfrm>
            <a:off x="207575" y="1189950"/>
            <a:ext cx="5368800" cy="3570900"/>
          </a:xfrm>
          <a:prstGeom prst="rect">
            <a:avLst/>
          </a:prstGeom>
          <a:noFill/>
          <a:ln>
            <a:noFill/>
          </a:ln>
        </p:spPr>
        <p:txBody>
          <a:bodyPr anchorCtr="0" anchor="t" bIns="0" lIns="0" spcFirstLastPara="1" rIns="0" wrap="square" tIns="0">
            <a:normAutofit/>
          </a:bodyPr>
          <a:lstStyle/>
          <a:p>
            <a:pPr indent="-327977" lvl="0" marL="457200" rtl="0" algn="l">
              <a:lnSpc>
                <a:spcPct val="80000"/>
              </a:lnSpc>
              <a:spcBef>
                <a:spcPts val="0"/>
              </a:spcBef>
              <a:spcAft>
                <a:spcPts val="0"/>
              </a:spcAft>
              <a:buSzPts val="1565"/>
              <a:buFont typeface="Poppins"/>
              <a:buChar char="●"/>
            </a:pPr>
            <a:r>
              <a:rPr lang="en" sz="1565">
                <a:latin typeface="Poppins"/>
                <a:ea typeface="Poppins"/>
                <a:cs typeface="Poppins"/>
                <a:sym typeface="Poppins"/>
              </a:rPr>
              <a:t>The project is based around developing an </a:t>
            </a:r>
            <a:r>
              <a:rPr lang="en" sz="1565">
                <a:latin typeface="Poppins"/>
                <a:ea typeface="Poppins"/>
                <a:cs typeface="Poppins"/>
                <a:sym typeface="Poppins"/>
              </a:rPr>
              <a:t>accessibility</a:t>
            </a:r>
            <a:r>
              <a:rPr lang="en" sz="1565">
                <a:latin typeface="Poppins"/>
                <a:ea typeface="Poppins"/>
                <a:cs typeface="Poppins"/>
                <a:sym typeface="Poppins"/>
              </a:rPr>
              <a:t> enhanced tour guide </a:t>
            </a:r>
            <a:r>
              <a:rPr lang="en" sz="1565">
                <a:latin typeface="Poppins"/>
                <a:ea typeface="Poppins"/>
                <a:cs typeface="Poppins"/>
                <a:sym typeface="Poppins"/>
              </a:rPr>
              <a:t>website</a:t>
            </a:r>
            <a:r>
              <a:rPr lang="en" sz="1565">
                <a:latin typeface="Poppins"/>
                <a:ea typeface="Poppins"/>
                <a:cs typeface="Poppins"/>
                <a:sym typeface="Poppins"/>
              </a:rPr>
              <a:t> or an application like </a:t>
            </a:r>
            <a:r>
              <a:rPr lang="en" sz="1565">
                <a:latin typeface="Poppins"/>
                <a:ea typeface="Poppins"/>
                <a:cs typeface="Poppins"/>
                <a:sym typeface="Poppins"/>
              </a:rPr>
              <a:t>TripAdvisor</a:t>
            </a:r>
            <a:r>
              <a:rPr lang="en" sz="1565">
                <a:latin typeface="Poppins"/>
                <a:ea typeface="Poppins"/>
                <a:cs typeface="Poppins"/>
                <a:sym typeface="Poppins"/>
              </a:rPr>
              <a:t>. </a:t>
            </a:r>
            <a:endParaRPr sz="1565">
              <a:latin typeface="Poppins"/>
              <a:ea typeface="Poppins"/>
              <a:cs typeface="Poppins"/>
              <a:sym typeface="Poppins"/>
            </a:endParaRPr>
          </a:p>
          <a:p>
            <a:pPr indent="0" lvl="0" marL="0" rtl="0" algn="l">
              <a:lnSpc>
                <a:spcPct val="80000"/>
              </a:lnSpc>
              <a:spcBef>
                <a:spcPts val="0"/>
              </a:spcBef>
              <a:spcAft>
                <a:spcPts val="0"/>
              </a:spcAft>
              <a:buSzPts val="1018"/>
              <a:buNone/>
            </a:pPr>
            <a:r>
              <a:t/>
            </a:r>
            <a:endParaRPr sz="1565">
              <a:latin typeface="Poppins"/>
              <a:ea typeface="Poppins"/>
              <a:cs typeface="Poppins"/>
              <a:sym typeface="Poppins"/>
            </a:endParaRPr>
          </a:p>
          <a:p>
            <a:pPr indent="-327977" lvl="0" marL="457200" rtl="0" algn="l">
              <a:lnSpc>
                <a:spcPct val="80000"/>
              </a:lnSpc>
              <a:spcBef>
                <a:spcPts val="0"/>
              </a:spcBef>
              <a:spcAft>
                <a:spcPts val="0"/>
              </a:spcAft>
              <a:buSzPts val="1565"/>
              <a:buFont typeface="Poppins"/>
              <a:buChar char="●"/>
            </a:pPr>
            <a:r>
              <a:rPr lang="en" sz="1565">
                <a:latin typeface="Poppins"/>
                <a:ea typeface="Poppins"/>
                <a:cs typeface="Poppins"/>
                <a:sym typeface="Poppins"/>
              </a:rPr>
              <a:t>We chose Washington DC because it is a popular tourist </a:t>
            </a:r>
            <a:r>
              <a:rPr lang="en" sz="1565">
                <a:latin typeface="Poppins"/>
                <a:ea typeface="Poppins"/>
                <a:cs typeface="Poppins"/>
                <a:sym typeface="Poppins"/>
              </a:rPr>
              <a:t>destination</a:t>
            </a:r>
            <a:r>
              <a:rPr lang="en" sz="1565">
                <a:latin typeface="Poppins"/>
                <a:ea typeface="Poppins"/>
                <a:cs typeface="Poppins"/>
                <a:sym typeface="Poppins"/>
              </a:rPr>
              <a:t> with many attractions to offer for many interests. </a:t>
            </a:r>
            <a:endParaRPr sz="1565">
              <a:latin typeface="Poppins"/>
              <a:ea typeface="Poppins"/>
              <a:cs typeface="Poppins"/>
              <a:sym typeface="Poppins"/>
            </a:endParaRPr>
          </a:p>
          <a:p>
            <a:pPr indent="0" lvl="0" marL="457200" rtl="0" algn="l">
              <a:lnSpc>
                <a:spcPct val="80000"/>
              </a:lnSpc>
              <a:spcBef>
                <a:spcPts val="0"/>
              </a:spcBef>
              <a:spcAft>
                <a:spcPts val="0"/>
              </a:spcAft>
              <a:buSzPts val="1018"/>
              <a:buNone/>
            </a:pPr>
            <a:r>
              <a:t/>
            </a:r>
            <a:endParaRPr sz="1565">
              <a:latin typeface="Poppins"/>
              <a:ea typeface="Poppins"/>
              <a:cs typeface="Poppins"/>
              <a:sym typeface="Poppins"/>
            </a:endParaRPr>
          </a:p>
          <a:p>
            <a:pPr indent="-327977" lvl="0" marL="457200" rtl="0" algn="l">
              <a:lnSpc>
                <a:spcPct val="80000"/>
              </a:lnSpc>
              <a:spcBef>
                <a:spcPts val="0"/>
              </a:spcBef>
              <a:spcAft>
                <a:spcPts val="0"/>
              </a:spcAft>
              <a:buSzPts val="1565"/>
              <a:buFont typeface="Poppins"/>
              <a:buChar char="●"/>
            </a:pPr>
            <a:r>
              <a:rPr lang="en" sz="1565">
                <a:latin typeface="Poppins"/>
                <a:ea typeface="Poppins"/>
                <a:cs typeface="Poppins"/>
                <a:sym typeface="Poppins"/>
              </a:rPr>
              <a:t>Most attractions in Washington DC have </a:t>
            </a:r>
            <a:r>
              <a:rPr lang="en" sz="1565">
                <a:latin typeface="Poppins"/>
                <a:ea typeface="Poppins"/>
                <a:cs typeface="Poppins"/>
                <a:sym typeface="Poppins"/>
              </a:rPr>
              <a:t>accessibility</a:t>
            </a:r>
            <a:r>
              <a:rPr lang="en" sz="1565">
                <a:latin typeface="Poppins"/>
                <a:ea typeface="Poppins"/>
                <a:cs typeface="Poppins"/>
                <a:sym typeface="Poppins"/>
              </a:rPr>
              <a:t> service that enhance the experience of visitors with </a:t>
            </a:r>
            <a:r>
              <a:rPr lang="en" sz="1565">
                <a:latin typeface="Poppins"/>
                <a:ea typeface="Poppins"/>
                <a:cs typeface="Poppins"/>
                <a:sym typeface="Poppins"/>
              </a:rPr>
              <a:t>accessibility</a:t>
            </a:r>
            <a:r>
              <a:rPr lang="en" sz="1565">
                <a:latin typeface="Poppins"/>
                <a:ea typeface="Poppins"/>
                <a:cs typeface="Poppins"/>
                <a:sym typeface="Poppins"/>
              </a:rPr>
              <a:t> needs.</a:t>
            </a:r>
            <a:endParaRPr sz="1565">
              <a:latin typeface="Poppins"/>
              <a:ea typeface="Poppins"/>
              <a:cs typeface="Poppins"/>
              <a:sym typeface="Poppins"/>
            </a:endParaRPr>
          </a:p>
          <a:p>
            <a:pPr indent="0" lvl="0" marL="457200" rtl="0" algn="l">
              <a:lnSpc>
                <a:spcPct val="80000"/>
              </a:lnSpc>
              <a:spcBef>
                <a:spcPts val="0"/>
              </a:spcBef>
              <a:spcAft>
                <a:spcPts val="0"/>
              </a:spcAft>
              <a:buSzPts val="1018"/>
              <a:buNone/>
            </a:pPr>
            <a:r>
              <a:t/>
            </a:r>
            <a:endParaRPr sz="1565">
              <a:latin typeface="Poppins"/>
              <a:ea typeface="Poppins"/>
              <a:cs typeface="Poppins"/>
              <a:sym typeface="Poppins"/>
            </a:endParaRPr>
          </a:p>
          <a:p>
            <a:pPr indent="-327977" lvl="0" marL="457200" rtl="0" algn="l">
              <a:lnSpc>
                <a:spcPct val="80000"/>
              </a:lnSpc>
              <a:spcBef>
                <a:spcPts val="0"/>
              </a:spcBef>
              <a:spcAft>
                <a:spcPts val="0"/>
              </a:spcAft>
              <a:buSzPts val="1565"/>
              <a:buFont typeface="Poppins"/>
              <a:buChar char="●"/>
            </a:pPr>
            <a:r>
              <a:rPr lang="en" sz="1565">
                <a:latin typeface="Poppins"/>
                <a:ea typeface="Poppins"/>
                <a:cs typeface="Poppins"/>
                <a:sym typeface="Poppins"/>
              </a:rPr>
              <a:t>We focused on low vision users but expanded our taxonomy to focus on different types of low vision users with other </a:t>
            </a:r>
            <a:r>
              <a:rPr lang="en" sz="1565">
                <a:latin typeface="Poppins"/>
                <a:ea typeface="Poppins"/>
                <a:cs typeface="Poppins"/>
                <a:sym typeface="Poppins"/>
              </a:rPr>
              <a:t>accessibility</a:t>
            </a:r>
            <a:r>
              <a:rPr lang="en" sz="1565">
                <a:latin typeface="Poppins"/>
                <a:ea typeface="Poppins"/>
                <a:cs typeface="Poppins"/>
                <a:sym typeface="Poppins"/>
              </a:rPr>
              <a:t> considerations. </a:t>
            </a:r>
            <a:endParaRPr sz="1935"/>
          </a:p>
        </p:txBody>
      </p:sp>
      <p:pic>
        <p:nvPicPr>
          <p:cNvPr id="84" name="Google Shape;84;p15"/>
          <p:cNvPicPr preferRelativeResize="0"/>
          <p:nvPr/>
        </p:nvPicPr>
        <p:blipFill>
          <a:blip r:embed="rId3">
            <a:alphaModFix/>
          </a:blip>
          <a:stretch>
            <a:fillRect/>
          </a:stretch>
        </p:blipFill>
        <p:spPr>
          <a:xfrm>
            <a:off x="5461473" y="1620338"/>
            <a:ext cx="3682526" cy="23872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6"/>
          <p:cNvSpPr/>
          <p:nvPr/>
        </p:nvSpPr>
        <p:spPr>
          <a:xfrm>
            <a:off x="220200" y="251675"/>
            <a:ext cx="1934700" cy="5232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6"/>
          <p:cNvSpPr txBox="1"/>
          <p:nvPr/>
        </p:nvSpPr>
        <p:spPr>
          <a:xfrm>
            <a:off x="406800" y="251675"/>
            <a:ext cx="1748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a:ea typeface="Poppins"/>
                <a:cs typeface="Poppins"/>
                <a:sym typeface="Poppins"/>
              </a:rPr>
              <a:t>Approach</a:t>
            </a:r>
            <a:endParaRPr sz="2200">
              <a:solidFill>
                <a:schemeClr val="lt1"/>
              </a:solidFill>
              <a:latin typeface="Poppins"/>
              <a:ea typeface="Poppins"/>
              <a:cs typeface="Poppins"/>
              <a:sym typeface="Poppins"/>
            </a:endParaRPr>
          </a:p>
        </p:txBody>
      </p:sp>
      <p:sp>
        <p:nvSpPr>
          <p:cNvPr id="92" name="Google Shape;92;p16"/>
          <p:cNvSpPr txBox="1"/>
          <p:nvPr/>
        </p:nvSpPr>
        <p:spPr>
          <a:xfrm>
            <a:off x="53400" y="839400"/>
            <a:ext cx="9037200" cy="4217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Research types of low vision and </a:t>
            </a:r>
            <a:r>
              <a:rPr lang="en" sz="1600"/>
              <a:t>accessibility</a:t>
            </a:r>
            <a:r>
              <a:rPr lang="en" sz="1600"/>
              <a:t> resources offered by popular attractions. </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Build our taxonomy around publicly available information about attractions, neighborhoods, </a:t>
            </a:r>
            <a:r>
              <a:rPr lang="en" sz="1600"/>
              <a:t>accessibility</a:t>
            </a:r>
            <a:r>
              <a:rPr lang="en" sz="1600"/>
              <a:t> services, and transportation focused around user interests and preferences.</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Base our taxonomy and ontology creation around different tourist user types and scenarios. </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Use “middle out” taxonomy creation approach. </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Link data from DbPedia to create a more robust taxonomy. </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Develop attributes to assist in faceted searching.</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Use knowledge graph creation to map out </a:t>
            </a:r>
            <a:r>
              <a:rPr lang="en" sz="1600"/>
              <a:t>relationships</a:t>
            </a:r>
            <a:r>
              <a:rPr lang="en" sz="1600"/>
              <a:t> between taxonomy terms and linked data for our user types and scenarios. </a:t>
            </a:r>
            <a:endParaRPr sz="1600"/>
          </a:p>
          <a:p>
            <a:pPr indent="0" lvl="0" marL="0" rtl="0" algn="l">
              <a:spcBef>
                <a:spcPts val="0"/>
              </a:spcBef>
              <a:spcAft>
                <a:spcPts val="0"/>
              </a:spcAft>
              <a:buNone/>
            </a:pPr>
            <a:r>
              <a:t/>
            </a:r>
            <a:endParaRPr sz="2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p:nvPr/>
        </p:nvSpPr>
        <p:spPr>
          <a:xfrm>
            <a:off x="220200" y="251675"/>
            <a:ext cx="1934700" cy="5232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7"/>
          <p:cNvSpPr txBox="1"/>
          <p:nvPr/>
        </p:nvSpPr>
        <p:spPr>
          <a:xfrm>
            <a:off x="406800" y="251675"/>
            <a:ext cx="1748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a:ea typeface="Poppins"/>
                <a:cs typeface="Poppins"/>
                <a:sym typeface="Poppins"/>
              </a:rPr>
              <a:t>Approach</a:t>
            </a:r>
            <a:endParaRPr sz="2200">
              <a:solidFill>
                <a:schemeClr val="lt1"/>
              </a:solidFill>
              <a:latin typeface="Poppins"/>
              <a:ea typeface="Poppins"/>
              <a:cs typeface="Poppins"/>
              <a:sym typeface="Poppins"/>
            </a:endParaRPr>
          </a:p>
        </p:txBody>
      </p:sp>
      <p:sp>
        <p:nvSpPr>
          <p:cNvPr id="100" name="Google Shape;100;p17"/>
          <p:cNvSpPr txBox="1"/>
          <p:nvPr/>
        </p:nvSpPr>
        <p:spPr>
          <a:xfrm>
            <a:off x="53400" y="839400"/>
            <a:ext cx="9037200" cy="4217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Research types of low vision and accessibility resources offered by popular attractions. </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Build our taxonomy around publicly available information about attractions, neighborhoods, accessibility services, and transportation focused around user interests and preferences.</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Base our taxonomy and ontology creation around different tourist user types and scenarios. </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Use “middle out” taxonomy creation approach. </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Link data from DbPedia to create a more robust taxonomy. </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Develop attributes to assist in faceted searching.</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Use knowledge graph creation to map out relationships between taxonomy terms and linked data for our user types and scenarios. </a:t>
            </a:r>
            <a:endParaRPr sz="1600"/>
          </a:p>
          <a:p>
            <a:pPr indent="0" lvl="0" marL="0" rtl="0" algn="l">
              <a:spcBef>
                <a:spcPts val="0"/>
              </a:spcBef>
              <a:spcAft>
                <a:spcPts val="0"/>
              </a:spcAft>
              <a:buNone/>
            </a:pPr>
            <a:r>
              <a:t/>
            </a:r>
            <a:endParaRPr sz="2200"/>
          </a:p>
        </p:txBody>
      </p:sp>
      <p:pic>
        <p:nvPicPr>
          <p:cNvPr id="101" name="Google Shape;101;p17"/>
          <p:cNvPicPr preferRelativeResize="0"/>
          <p:nvPr/>
        </p:nvPicPr>
        <p:blipFill>
          <a:blip r:embed="rId3">
            <a:alphaModFix/>
          </a:blip>
          <a:stretch>
            <a:fillRect/>
          </a:stretch>
        </p:blipFill>
        <p:spPr>
          <a:xfrm>
            <a:off x="1494513" y="1330199"/>
            <a:ext cx="6547125" cy="3028225"/>
          </a:xfrm>
          <a:prstGeom prst="rect">
            <a:avLst/>
          </a:prstGeom>
          <a:noFill/>
          <a:ln cap="flat" cmpd="sng" w="19050">
            <a:solidFill>
              <a:schemeClr val="dk2"/>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101"/>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p:nvPr/>
        </p:nvSpPr>
        <p:spPr>
          <a:xfrm>
            <a:off x="76200" y="7620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8"/>
          <p:cNvSpPr/>
          <p:nvPr/>
        </p:nvSpPr>
        <p:spPr>
          <a:xfrm>
            <a:off x="2897675" y="251300"/>
            <a:ext cx="2726100" cy="6606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8"/>
          <p:cNvSpPr txBox="1"/>
          <p:nvPr/>
        </p:nvSpPr>
        <p:spPr>
          <a:xfrm>
            <a:off x="3356675" y="296900"/>
            <a:ext cx="22671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Poppins"/>
                <a:ea typeface="Poppins"/>
                <a:cs typeface="Poppins"/>
                <a:sym typeface="Poppins"/>
              </a:rPr>
              <a:t>User Types</a:t>
            </a:r>
            <a:endParaRPr sz="2500">
              <a:solidFill>
                <a:schemeClr val="lt1"/>
              </a:solidFill>
              <a:latin typeface="Poppins"/>
              <a:ea typeface="Poppins"/>
              <a:cs typeface="Poppins"/>
              <a:sym typeface="Poppins"/>
            </a:endParaRPr>
          </a:p>
        </p:txBody>
      </p:sp>
      <p:pic>
        <p:nvPicPr>
          <p:cNvPr id="109" name="Google Shape;109;p18"/>
          <p:cNvPicPr preferRelativeResize="0"/>
          <p:nvPr/>
        </p:nvPicPr>
        <p:blipFill>
          <a:blip r:embed="rId3">
            <a:alphaModFix/>
          </a:blip>
          <a:stretch>
            <a:fillRect/>
          </a:stretch>
        </p:blipFill>
        <p:spPr>
          <a:xfrm>
            <a:off x="1818359" y="1038550"/>
            <a:ext cx="4776765" cy="39117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9"/>
          <p:cNvSpPr/>
          <p:nvPr/>
        </p:nvSpPr>
        <p:spPr>
          <a:xfrm>
            <a:off x="65550" y="7875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9"/>
          <p:cNvSpPr txBox="1"/>
          <p:nvPr/>
        </p:nvSpPr>
        <p:spPr>
          <a:xfrm>
            <a:off x="76200" y="608700"/>
            <a:ext cx="5171100" cy="4294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Independent low vision traveler. </a:t>
            </a:r>
            <a:endParaRPr sz="1500">
              <a:solidFill>
                <a:schemeClr val="dk1"/>
              </a:solidFill>
            </a:endParaRPr>
          </a:p>
          <a:p>
            <a:pPr indent="0" lvl="0" marL="457200" rtl="0" algn="l">
              <a:spcBef>
                <a:spcPts val="0"/>
              </a:spcBef>
              <a:spcAft>
                <a:spcPts val="0"/>
              </a:spcAft>
              <a:buNone/>
            </a:pPr>
            <a:r>
              <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Interested</a:t>
            </a:r>
            <a:r>
              <a:rPr lang="en" sz="1500">
                <a:solidFill>
                  <a:schemeClr val="dk1"/>
                </a:solidFill>
              </a:rPr>
              <a:t> in sciences and history mostly.</a:t>
            </a:r>
            <a:endParaRPr sz="1500">
              <a:solidFill>
                <a:schemeClr val="dk1"/>
              </a:solidFill>
            </a:endParaRPr>
          </a:p>
          <a:p>
            <a:pPr indent="0" lvl="0" marL="457200" rtl="0" algn="l">
              <a:spcBef>
                <a:spcPts val="0"/>
              </a:spcBef>
              <a:spcAft>
                <a:spcPts val="0"/>
              </a:spcAft>
              <a:buNone/>
            </a:pPr>
            <a:r>
              <a:rPr lang="en" sz="1500">
                <a:solidFill>
                  <a:schemeClr val="dk1"/>
                </a:solidFill>
              </a:rPr>
              <a:t> </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Everyday technology user</a:t>
            </a:r>
            <a:endParaRPr sz="1500">
              <a:solidFill>
                <a:schemeClr val="dk1"/>
              </a:solidFill>
            </a:endParaRPr>
          </a:p>
          <a:p>
            <a:pPr indent="0" lvl="0" marL="457200" rtl="0" algn="l">
              <a:spcBef>
                <a:spcPts val="0"/>
              </a:spcBef>
              <a:spcAft>
                <a:spcPts val="0"/>
              </a:spcAft>
              <a:buNone/>
            </a:pPr>
            <a:r>
              <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Active and likes to walk around the neighborhood and be outside. </a:t>
            </a:r>
            <a:endParaRPr sz="1500">
              <a:solidFill>
                <a:schemeClr val="dk1"/>
              </a:solidFill>
            </a:endParaRPr>
          </a:p>
          <a:p>
            <a:pPr indent="0" lvl="0" marL="457200" rtl="0" algn="l">
              <a:spcBef>
                <a:spcPts val="0"/>
              </a:spcBef>
              <a:spcAft>
                <a:spcPts val="0"/>
              </a:spcAft>
              <a:buNone/>
            </a:pPr>
            <a:r>
              <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Low vision but is not completely blind and uses accessibility features (including screen zoom, larger font, and sometimes audio settings) on her phone and computer to aid in her. </a:t>
            </a:r>
            <a:endParaRPr sz="1500">
              <a:solidFill>
                <a:schemeClr val="dk1"/>
              </a:solidFill>
            </a:endParaRPr>
          </a:p>
          <a:p>
            <a:pPr indent="0" lvl="0" marL="457200" rtl="0" algn="l">
              <a:spcBef>
                <a:spcPts val="0"/>
              </a:spcBef>
              <a:spcAft>
                <a:spcPts val="0"/>
              </a:spcAft>
              <a:buNone/>
            </a:pPr>
            <a:r>
              <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Finds low vision to be somewhat of a barrier to the experience where low vision accessibility features or services are not offered.</a:t>
            </a:r>
            <a:endParaRPr sz="1800"/>
          </a:p>
        </p:txBody>
      </p:sp>
      <p:grpSp>
        <p:nvGrpSpPr>
          <p:cNvPr id="116" name="Google Shape;116;p19"/>
          <p:cNvGrpSpPr/>
          <p:nvPr/>
        </p:nvGrpSpPr>
        <p:grpSpPr>
          <a:xfrm>
            <a:off x="357500" y="220750"/>
            <a:ext cx="2279400" cy="446400"/>
            <a:chOff x="357500" y="220750"/>
            <a:chExt cx="2279400" cy="446400"/>
          </a:xfrm>
        </p:grpSpPr>
        <p:sp>
          <p:nvSpPr>
            <p:cNvPr id="117" name="Google Shape;117;p19"/>
            <p:cNvSpPr/>
            <p:nvPr/>
          </p:nvSpPr>
          <p:spPr>
            <a:xfrm>
              <a:off x="357500" y="265300"/>
              <a:ext cx="2279400" cy="3573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9"/>
            <p:cNvSpPr txBox="1"/>
            <p:nvPr/>
          </p:nvSpPr>
          <p:spPr>
            <a:xfrm>
              <a:off x="1084100" y="220750"/>
              <a:ext cx="826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134F5C"/>
                  </a:solidFill>
                  <a:latin typeface="Poppins"/>
                  <a:ea typeface="Poppins"/>
                  <a:cs typeface="Poppins"/>
                  <a:sym typeface="Poppins"/>
                </a:rPr>
                <a:t>User 1</a:t>
              </a:r>
              <a:endParaRPr b="1" sz="1700">
                <a:solidFill>
                  <a:srgbClr val="134F5C"/>
                </a:solidFill>
                <a:latin typeface="Poppins"/>
                <a:ea typeface="Poppins"/>
                <a:cs typeface="Poppins"/>
                <a:sym typeface="Poppins"/>
              </a:endParaRPr>
            </a:p>
          </p:txBody>
        </p:sp>
      </p:grpSp>
      <p:pic>
        <p:nvPicPr>
          <p:cNvPr id="119" name="Google Shape;119;p19"/>
          <p:cNvPicPr preferRelativeResize="0"/>
          <p:nvPr/>
        </p:nvPicPr>
        <p:blipFill>
          <a:blip r:embed="rId3">
            <a:alphaModFix/>
          </a:blip>
          <a:stretch>
            <a:fillRect/>
          </a:stretch>
        </p:blipFill>
        <p:spPr>
          <a:xfrm>
            <a:off x="5247305" y="1239750"/>
            <a:ext cx="3817224" cy="26640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0"/>
          <p:cNvSpPr/>
          <p:nvPr/>
        </p:nvSpPr>
        <p:spPr>
          <a:xfrm>
            <a:off x="65550" y="7875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txBox="1"/>
          <p:nvPr/>
        </p:nvSpPr>
        <p:spPr>
          <a:xfrm>
            <a:off x="339025" y="1169100"/>
            <a:ext cx="4862100" cy="30708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0"/>
              </a:spcBef>
              <a:spcAft>
                <a:spcPts val="0"/>
              </a:spcAft>
              <a:buClr>
                <a:schemeClr val="dk1"/>
              </a:buClr>
              <a:buSzPts val="1500"/>
              <a:buChar char="●"/>
            </a:pPr>
            <a:r>
              <a:rPr lang="en" sz="1500">
                <a:solidFill>
                  <a:schemeClr val="dk1"/>
                </a:solidFill>
              </a:rPr>
              <a:t>Has  auditory constraints but is interested in visiting new places. </a:t>
            </a:r>
            <a:endParaRPr sz="1500">
              <a:solidFill>
                <a:schemeClr val="dk1"/>
              </a:solidFill>
            </a:endParaRPr>
          </a:p>
          <a:p>
            <a:pPr indent="0" lvl="0" marL="457200" rtl="0" algn="l">
              <a:lnSpc>
                <a:spcPct val="115000"/>
              </a:lnSpc>
              <a:spcBef>
                <a:spcPts val="0"/>
              </a:spcBef>
              <a:spcAft>
                <a:spcPts val="0"/>
              </a:spcAft>
              <a:buNone/>
            </a:pPr>
            <a:r>
              <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Would benefit from being included in tour groups so as to not feel excluded from others around them.  </a:t>
            </a:r>
            <a:endParaRPr sz="1500">
              <a:solidFill>
                <a:schemeClr val="dk1"/>
              </a:solidFill>
            </a:endParaRPr>
          </a:p>
          <a:p>
            <a:pPr indent="0" lvl="0" marL="457200" rtl="0" algn="l">
              <a:lnSpc>
                <a:spcPct val="115000"/>
              </a:lnSpc>
              <a:spcBef>
                <a:spcPts val="0"/>
              </a:spcBef>
              <a:spcAft>
                <a:spcPts val="0"/>
              </a:spcAft>
              <a:buNone/>
            </a:pPr>
            <a:r>
              <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Not absolutely necessary but could benefit from an ASL interpreter when visiting attractions. </a:t>
            </a:r>
            <a:endParaRPr sz="1500">
              <a:solidFill>
                <a:schemeClr val="dk1"/>
              </a:solidFill>
            </a:endParaRPr>
          </a:p>
          <a:p>
            <a:pPr indent="0" lvl="0" marL="0" rtl="0" algn="l">
              <a:lnSpc>
                <a:spcPct val="115000"/>
              </a:lnSpc>
              <a:spcBef>
                <a:spcPts val="0"/>
              </a:spcBef>
              <a:spcAft>
                <a:spcPts val="0"/>
              </a:spcAft>
              <a:buNone/>
            </a:pPr>
            <a:r>
              <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Interested in classical art and history. </a:t>
            </a:r>
            <a:endParaRPr sz="1500"/>
          </a:p>
        </p:txBody>
      </p:sp>
      <p:pic>
        <p:nvPicPr>
          <p:cNvPr id="126" name="Google Shape;126;p20"/>
          <p:cNvPicPr preferRelativeResize="0"/>
          <p:nvPr/>
        </p:nvPicPr>
        <p:blipFill>
          <a:blip r:embed="rId3">
            <a:alphaModFix/>
          </a:blip>
          <a:stretch>
            <a:fillRect/>
          </a:stretch>
        </p:blipFill>
        <p:spPr>
          <a:xfrm>
            <a:off x="5313025" y="1169100"/>
            <a:ext cx="4002151" cy="2475175"/>
          </a:xfrm>
          <a:prstGeom prst="rect">
            <a:avLst/>
          </a:prstGeom>
          <a:noFill/>
          <a:ln>
            <a:noFill/>
          </a:ln>
        </p:spPr>
      </p:pic>
      <p:grpSp>
        <p:nvGrpSpPr>
          <p:cNvPr id="127" name="Google Shape;127;p20"/>
          <p:cNvGrpSpPr/>
          <p:nvPr/>
        </p:nvGrpSpPr>
        <p:grpSpPr>
          <a:xfrm>
            <a:off x="357500" y="220750"/>
            <a:ext cx="2279400" cy="446400"/>
            <a:chOff x="357500" y="220750"/>
            <a:chExt cx="2279400" cy="446400"/>
          </a:xfrm>
        </p:grpSpPr>
        <p:sp>
          <p:nvSpPr>
            <p:cNvPr id="128" name="Google Shape;128;p20"/>
            <p:cNvSpPr/>
            <p:nvPr/>
          </p:nvSpPr>
          <p:spPr>
            <a:xfrm>
              <a:off x="357500" y="265300"/>
              <a:ext cx="2279400" cy="3573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txBox="1"/>
            <p:nvPr/>
          </p:nvSpPr>
          <p:spPr>
            <a:xfrm>
              <a:off x="1084100" y="220750"/>
              <a:ext cx="911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134F5C"/>
                  </a:solidFill>
                  <a:latin typeface="Poppins"/>
                  <a:ea typeface="Poppins"/>
                  <a:cs typeface="Poppins"/>
                  <a:sym typeface="Poppins"/>
                </a:rPr>
                <a:t>User 2</a:t>
              </a:r>
              <a:endParaRPr b="1" sz="1700">
                <a:solidFill>
                  <a:srgbClr val="134F5C"/>
                </a:solidFill>
                <a:latin typeface="Poppins"/>
                <a:ea typeface="Poppins"/>
                <a:cs typeface="Poppins"/>
                <a:sym typeface="Poppins"/>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p:nvPr/>
        </p:nvSpPr>
        <p:spPr>
          <a:xfrm>
            <a:off x="65550" y="78750"/>
            <a:ext cx="9012900" cy="4986000"/>
          </a:xfrm>
          <a:prstGeom prst="rect">
            <a:avLst/>
          </a:prstGeom>
          <a:solidFill>
            <a:srgbClr val="FFF2DC">
              <a:alpha val="79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txBox="1"/>
          <p:nvPr/>
        </p:nvSpPr>
        <p:spPr>
          <a:xfrm>
            <a:off x="242275" y="715850"/>
            <a:ext cx="5641800" cy="43983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0"/>
              </a:spcBef>
              <a:spcAft>
                <a:spcPts val="0"/>
              </a:spcAft>
              <a:buClr>
                <a:schemeClr val="dk1"/>
              </a:buClr>
              <a:buSzPts val="1500"/>
              <a:buChar char="●"/>
            </a:pPr>
            <a:r>
              <a:rPr lang="en" sz="1500">
                <a:solidFill>
                  <a:schemeClr val="dk1"/>
                </a:solidFill>
              </a:rPr>
              <a:t>Older traveler with physical limitations. </a:t>
            </a:r>
            <a:endParaRPr sz="1500">
              <a:solidFill>
                <a:schemeClr val="dk1"/>
              </a:solidFill>
            </a:endParaRPr>
          </a:p>
          <a:p>
            <a:pPr indent="0" lvl="0" marL="457200" rtl="0" algn="l">
              <a:lnSpc>
                <a:spcPct val="115000"/>
              </a:lnSpc>
              <a:spcBef>
                <a:spcPts val="0"/>
              </a:spcBef>
              <a:spcAft>
                <a:spcPts val="0"/>
              </a:spcAft>
              <a:buNone/>
            </a:pPr>
            <a:r>
              <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Travels with whole family. </a:t>
            </a:r>
            <a:endParaRPr sz="1500">
              <a:solidFill>
                <a:schemeClr val="dk1"/>
              </a:solidFill>
            </a:endParaRPr>
          </a:p>
          <a:p>
            <a:pPr indent="0" lvl="0" marL="457200" rtl="0" algn="l">
              <a:lnSpc>
                <a:spcPct val="115000"/>
              </a:lnSpc>
              <a:spcBef>
                <a:spcPts val="0"/>
              </a:spcBef>
              <a:spcAft>
                <a:spcPts val="0"/>
              </a:spcAft>
              <a:buNone/>
            </a:pPr>
            <a:r>
              <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Has some vision and mobility difficulties and an electric wheelchair must be able to enter when visiting an attraction. </a:t>
            </a:r>
            <a:endParaRPr sz="1500">
              <a:solidFill>
                <a:schemeClr val="dk1"/>
              </a:solidFill>
            </a:endParaRPr>
          </a:p>
          <a:p>
            <a:pPr indent="0" lvl="0" marL="457200" rtl="0" algn="l">
              <a:lnSpc>
                <a:spcPct val="115000"/>
              </a:lnSpc>
              <a:spcBef>
                <a:spcPts val="0"/>
              </a:spcBef>
              <a:spcAft>
                <a:spcPts val="0"/>
              </a:spcAft>
              <a:buNone/>
            </a:pPr>
            <a:r>
              <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Was a soldier who participated in the Vietnam war, and his main interests are war and history.</a:t>
            </a:r>
            <a:endParaRPr sz="1500">
              <a:solidFill>
                <a:schemeClr val="dk1"/>
              </a:solidFill>
            </a:endParaRPr>
          </a:p>
          <a:p>
            <a:pPr indent="0" lvl="0" marL="457200" rtl="0" algn="l">
              <a:lnSpc>
                <a:spcPct val="115000"/>
              </a:lnSpc>
              <a:spcBef>
                <a:spcPts val="0"/>
              </a:spcBef>
              <a:spcAft>
                <a:spcPts val="0"/>
              </a:spcAft>
              <a:buNone/>
            </a:pPr>
            <a:r>
              <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Seeing is not a priority, but needs a guide who can explain and lead the tour. </a:t>
            </a:r>
            <a:endParaRPr sz="1500">
              <a:solidFill>
                <a:schemeClr val="dk1"/>
              </a:solidFill>
            </a:endParaRPr>
          </a:p>
          <a:p>
            <a:pPr indent="0" lvl="0" marL="457200" rtl="0" algn="l">
              <a:lnSpc>
                <a:spcPct val="115000"/>
              </a:lnSpc>
              <a:spcBef>
                <a:spcPts val="0"/>
              </a:spcBef>
              <a:spcAft>
                <a:spcPts val="0"/>
              </a:spcAft>
              <a:buNone/>
            </a:pPr>
            <a:r>
              <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Prefers to visit a place where veteran discounts or free access is provided. </a:t>
            </a:r>
            <a:endParaRPr sz="1500"/>
          </a:p>
        </p:txBody>
      </p:sp>
      <p:pic>
        <p:nvPicPr>
          <p:cNvPr id="136" name="Google Shape;136;p21"/>
          <p:cNvPicPr preferRelativeResize="0"/>
          <p:nvPr/>
        </p:nvPicPr>
        <p:blipFill>
          <a:blip r:embed="rId3">
            <a:alphaModFix/>
          </a:blip>
          <a:stretch>
            <a:fillRect/>
          </a:stretch>
        </p:blipFill>
        <p:spPr>
          <a:xfrm>
            <a:off x="5803200" y="1151100"/>
            <a:ext cx="3052476" cy="2841300"/>
          </a:xfrm>
          <a:prstGeom prst="rect">
            <a:avLst/>
          </a:prstGeom>
          <a:noFill/>
          <a:ln>
            <a:noFill/>
          </a:ln>
        </p:spPr>
      </p:pic>
      <p:grpSp>
        <p:nvGrpSpPr>
          <p:cNvPr id="137" name="Google Shape;137;p21"/>
          <p:cNvGrpSpPr/>
          <p:nvPr/>
        </p:nvGrpSpPr>
        <p:grpSpPr>
          <a:xfrm>
            <a:off x="357500" y="220750"/>
            <a:ext cx="2279400" cy="446400"/>
            <a:chOff x="357500" y="220750"/>
            <a:chExt cx="2279400" cy="446400"/>
          </a:xfrm>
        </p:grpSpPr>
        <p:sp>
          <p:nvSpPr>
            <p:cNvPr id="138" name="Google Shape;138;p21"/>
            <p:cNvSpPr/>
            <p:nvPr/>
          </p:nvSpPr>
          <p:spPr>
            <a:xfrm>
              <a:off x="357500" y="265300"/>
              <a:ext cx="2279400" cy="3573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txBox="1"/>
            <p:nvPr/>
          </p:nvSpPr>
          <p:spPr>
            <a:xfrm>
              <a:off x="1084100" y="220750"/>
              <a:ext cx="8994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134F5C"/>
                  </a:solidFill>
                  <a:latin typeface="Poppins"/>
                  <a:ea typeface="Poppins"/>
                  <a:cs typeface="Poppins"/>
                  <a:sym typeface="Poppins"/>
                </a:rPr>
                <a:t>User 3</a:t>
              </a:r>
              <a:endParaRPr b="1" sz="1700">
                <a:solidFill>
                  <a:srgbClr val="134F5C"/>
                </a:solidFill>
                <a:latin typeface="Poppins"/>
                <a:ea typeface="Poppins"/>
                <a:cs typeface="Poppins"/>
                <a:sym typeface="Poppins"/>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